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9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71" r:id="rId2"/>
    <p:sldId id="267" r:id="rId3"/>
    <p:sldId id="307" r:id="rId4"/>
    <p:sldId id="336" r:id="rId5"/>
    <p:sldId id="338" r:id="rId6"/>
    <p:sldId id="337" r:id="rId7"/>
    <p:sldId id="330" r:id="rId8"/>
    <p:sldId id="339" r:id="rId9"/>
    <p:sldId id="282" r:id="rId10"/>
    <p:sldId id="287" r:id="rId11"/>
    <p:sldId id="340" r:id="rId12"/>
    <p:sldId id="342" r:id="rId13"/>
    <p:sldId id="343" r:id="rId14"/>
    <p:sldId id="321" r:id="rId15"/>
    <p:sldId id="341" r:id="rId16"/>
    <p:sldId id="280" r:id="rId17"/>
  </p:sldIdLst>
  <p:sldSz cx="9144000" cy="6858000" type="screen4x3"/>
  <p:notesSz cx="6797675" cy="992663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1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773" autoAdjust="0"/>
  </p:normalViewPr>
  <p:slideViewPr>
    <p:cSldViewPr showGuides="1">
      <p:cViewPr varScale="1">
        <p:scale>
          <a:sx n="110" d="100"/>
          <a:sy n="110" d="100"/>
        </p:scale>
        <p:origin x="126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4" y="1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741F7084-CFE7-46C0-B298-406238D381E4}" type="datetimeFigureOut">
              <a:rPr lang="de-DE"/>
              <a:pPr>
                <a:defRPr/>
              </a:pPr>
              <a:t>09.01.2019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428585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4" y="9428585"/>
            <a:ext cx="2945659" cy="49633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17C52423-F73C-43EF-8230-10CAAFFD7240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3037451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7054EAFC-94CC-4E62-B9B1-38423E565796}" type="datetimeFigureOut">
              <a:rPr lang="de-DE"/>
              <a:pPr>
                <a:defRPr/>
              </a:pPr>
              <a:t>09.01.2019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428585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4" y="9428585"/>
            <a:ext cx="2945659" cy="49633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ABE784ED-990D-45A7-85C7-3D3C98306441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4284653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altLang="de-DE" smtClean="0"/>
          </a:p>
        </p:txBody>
      </p:sp>
      <p:sp>
        <p:nvSpPr>
          <p:cNvPr id="1946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DA876BC-A0BF-4C04-BA19-8D91C803398E}" type="slidenum">
              <a:rPr lang="de-DE" altLang="de-DE"/>
              <a:pPr/>
              <a:t>16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6284915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85914E-0FF4-4EDD-820B-164B4FA3D8A0}" type="datetime1">
              <a:rPr lang="de-DE" smtClean="0"/>
              <a:pPr>
                <a:defRPr/>
              </a:pPr>
              <a:t>09.01.2019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2746B6-ECD8-424A-8BBF-B31DBC094497}" type="slidenum">
              <a:rPr lang="de-DE" altLang="de-DE"/>
              <a:pPr/>
              <a:t>‹Nr.›</a:t>
            </a:fld>
            <a:endParaRPr lang="de-DE" alt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21AF5-7DB1-4195-ABF5-97AB206A1DFD}" type="datetime1">
              <a:rPr lang="de-DE" smtClean="0"/>
              <a:pPr>
                <a:defRPr/>
              </a:pPr>
              <a:t>09.01.2019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84A2B3-36FA-48FD-BE58-07F1BF4D46F0}" type="slidenum">
              <a:rPr lang="de-DE" altLang="de-DE"/>
              <a:pPr/>
              <a:t>‹Nr.›</a:t>
            </a:fld>
            <a:endParaRPr lang="de-DE" alt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EC452-07BE-4584-A00A-FCB2CE5426E9}" type="datetime1">
              <a:rPr lang="de-DE" smtClean="0"/>
              <a:pPr>
                <a:defRPr/>
              </a:pPr>
              <a:t>09.01.2019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14B5EC-E903-4945-A2C9-4CA15DEF2AA0}" type="slidenum">
              <a:rPr lang="de-DE" altLang="de-DE"/>
              <a:pPr/>
              <a:t>‹Nr.›</a:t>
            </a:fld>
            <a:endParaRPr lang="de-DE" alt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A9933-00A3-4896-AF70-0F5B36590A79}" type="datetime1">
              <a:rPr lang="de-DE" smtClean="0"/>
              <a:pPr>
                <a:defRPr/>
              </a:pPr>
              <a:t>09.01.2019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0AFEC5-3559-4107-872F-37E4D17E1348}" type="slidenum">
              <a:rPr lang="de-DE" altLang="de-DE"/>
              <a:pPr/>
              <a:t>‹Nr.›</a:t>
            </a:fld>
            <a:endParaRPr lang="de-DE" alt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12090-B022-4A95-A4AE-AED7B4644E61}" type="datetime1">
              <a:rPr lang="de-DE" smtClean="0"/>
              <a:pPr>
                <a:defRPr/>
              </a:pPr>
              <a:t>09.01.2019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76CFBD-F76A-413D-B229-03026925DB30}" type="slidenum">
              <a:rPr lang="de-DE" altLang="de-DE"/>
              <a:pPr/>
              <a:t>‹Nr.›</a:t>
            </a:fld>
            <a:endParaRPr lang="de-DE" alt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F2FA9-23E2-4278-A608-DE0C742A0965}" type="datetime1">
              <a:rPr lang="de-DE" smtClean="0"/>
              <a:pPr>
                <a:defRPr/>
              </a:pPr>
              <a:t>09.01.2019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7F23D-1411-473D-BCB6-3957AA3619EF}" type="slidenum">
              <a:rPr lang="de-DE" altLang="de-DE"/>
              <a:pPr/>
              <a:t>‹Nr.›</a:t>
            </a:fld>
            <a:endParaRPr lang="de-DE" alt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DDE66C-F2EC-4F78-9C13-C0ECBBF67960}" type="datetime1">
              <a:rPr lang="de-DE" smtClean="0"/>
              <a:pPr>
                <a:defRPr/>
              </a:pPr>
              <a:t>09.01.2019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C71082-C21E-47FF-95E8-DD81DEA792F4}" type="slidenum">
              <a:rPr lang="de-DE" altLang="de-DE"/>
              <a:pPr/>
              <a:t>‹Nr.›</a:t>
            </a:fld>
            <a:endParaRPr lang="de-DE" alt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B7D33B-5DA5-4313-88A9-7BBF5EBEDDCE}" type="datetime1">
              <a:rPr lang="de-DE" smtClean="0"/>
              <a:pPr>
                <a:defRPr/>
              </a:pPr>
              <a:t>09.01.2019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C6D91E-A1BB-4E31-B98F-20BF605739BB}" type="slidenum">
              <a:rPr lang="de-DE" altLang="de-DE"/>
              <a:pPr/>
              <a:t>‹Nr.›</a:t>
            </a:fld>
            <a:endParaRPr lang="de-DE" alt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AB27CE-C4ED-41AF-A82C-870E5610F217}" type="datetime1">
              <a:rPr lang="de-DE" smtClean="0"/>
              <a:pPr>
                <a:defRPr/>
              </a:pPr>
              <a:t>09.01.2019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D4A97C-D38B-4E87-AD4F-E8369B543530}" type="slidenum">
              <a:rPr lang="de-DE" altLang="de-DE"/>
              <a:pPr/>
              <a:t>‹Nr.›</a:t>
            </a:fld>
            <a:endParaRPr lang="de-DE" alt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B895A-6F0E-4DD6-A892-834AADB096F7}" type="datetime1">
              <a:rPr lang="de-DE" smtClean="0"/>
              <a:pPr>
                <a:defRPr/>
              </a:pPr>
              <a:t>09.01.2019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A2288D-1586-4E41-B4C0-D4EFE4744848}" type="slidenum">
              <a:rPr lang="de-DE" altLang="de-DE"/>
              <a:pPr/>
              <a:t>‹Nr.›</a:t>
            </a:fld>
            <a:endParaRPr lang="de-DE" alt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68E141-E2AD-449B-8220-BEE32E0DEC6B}" type="datetime1">
              <a:rPr lang="de-DE" smtClean="0"/>
              <a:pPr>
                <a:defRPr/>
              </a:pPr>
              <a:t>09.01.2019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FF27BF-525C-4C7A-9514-3BC9029BF9EB}" type="slidenum">
              <a:rPr lang="de-DE" altLang="de-DE"/>
              <a:pPr/>
              <a:t>‹Nr.›</a:t>
            </a:fld>
            <a:endParaRPr lang="de-DE" alt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Textmasterformate durch Klicken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FC94429-DA14-47F2-8D1A-31B2361B0F7E}" type="datetime1">
              <a:rPr lang="de-DE" smtClean="0"/>
              <a:pPr>
                <a:defRPr/>
              </a:pPr>
              <a:t>09.01.2019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1B5EAA7E-E243-49BC-9BA3-69B8EDFB239B}" type="slidenum">
              <a:rPr lang="de-DE" altLang="de-DE"/>
              <a:pPr/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59900" cy="707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extfeld 3"/>
          <p:cNvSpPr txBox="1">
            <a:spLocks noChangeArrowheads="1"/>
          </p:cNvSpPr>
          <p:nvPr/>
        </p:nvSpPr>
        <p:spPr bwMode="auto">
          <a:xfrm>
            <a:off x="2483768" y="1773238"/>
            <a:ext cx="67325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altLang="de-DE" sz="3600" b="1" dirty="0">
                <a:solidFill>
                  <a:schemeClr val="bg1"/>
                </a:solidFill>
                <a:latin typeface="Myriad Pro Cond"/>
              </a:rPr>
              <a:t>Ökonopoly</a:t>
            </a:r>
            <a:r>
              <a:rPr lang="de-DE" sz="3600" b="1" dirty="0">
                <a:solidFill>
                  <a:schemeClr val="bg1"/>
                </a:solidFill>
                <a:latin typeface="Myriad Pro Cond"/>
              </a:rPr>
              <a:t>®…</a:t>
            </a:r>
          </a:p>
        </p:txBody>
      </p:sp>
      <p:sp>
        <p:nvSpPr>
          <p:cNvPr id="4100" name="Rechteck 6"/>
          <p:cNvSpPr>
            <a:spLocks noChangeArrowheads="1"/>
          </p:cNvSpPr>
          <p:nvPr/>
        </p:nvSpPr>
        <p:spPr bwMode="auto">
          <a:xfrm>
            <a:off x="6015569" y="6541536"/>
            <a:ext cx="184731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1" hangingPunct="1"/>
            <a:endParaRPr lang="de-DE" altLang="de-DE" sz="800" dirty="0">
              <a:solidFill>
                <a:schemeClr val="bg1"/>
              </a:solidFill>
            </a:endParaRPr>
          </a:p>
        </p:txBody>
      </p:sp>
      <p:sp>
        <p:nvSpPr>
          <p:cNvPr id="4102" name="Textfeld 4"/>
          <p:cNvSpPr txBox="1">
            <a:spLocks noChangeArrowheads="1"/>
          </p:cNvSpPr>
          <p:nvPr/>
        </p:nvSpPr>
        <p:spPr bwMode="auto">
          <a:xfrm>
            <a:off x="2483768" y="2524894"/>
            <a:ext cx="604847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de-DE" altLang="de-DE" sz="2000" b="1" dirty="0">
                <a:solidFill>
                  <a:schemeClr val="bg1"/>
                </a:solidFill>
              </a:rPr>
              <a:t>…ein volkswirtschaftliches Experiment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4A97C-D38B-4E87-AD4F-E8369B543530}" type="slidenum">
              <a:rPr lang="de-DE" altLang="de-DE" smtClean="0"/>
              <a:pPr/>
              <a:t>1</a:t>
            </a:fld>
            <a:endParaRPr lang="de-DE" altLang="de-DE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34"/>
          <a:stretch/>
        </p:blipFill>
        <p:spPr bwMode="auto">
          <a:xfrm>
            <a:off x="2665635" y="3080282"/>
            <a:ext cx="4044879" cy="25809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9" name="Gruppieren 8"/>
          <p:cNvGrpSpPr/>
          <p:nvPr/>
        </p:nvGrpSpPr>
        <p:grpSpPr>
          <a:xfrm rot="1245533">
            <a:off x="748097" y="5417258"/>
            <a:ext cx="7997922" cy="1077219"/>
            <a:chOff x="1001993" y="4424712"/>
            <a:chExt cx="7997922" cy="765788"/>
          </a:xfrm>
        </p:grpSpPr>
        <p:sp>
          <p:nvSpPr>
            <p:cNvPr id="10" name="Abgerundetes Rechteck 9"/>
            <p:cNvSpPr/>
            <p:nvPr/>
          </p:nvSpPr>
          <p:spPr>
            <a:xfrm rot="20315626">
              <a:off x="1001993" y="4433131"/>
              <a:ext cx="7997922" cy="73978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1" name="Textfeld 3"/>
            <p:cNvSpPr txBox="1">
              <a:spLocks noChangeArrowheads="1"/>
            </p:cNvSpPr>
            <p:nvPr/>
          </p:nvSpPr>
          <p:spPr bwMode="auto">
            <a:xfrm rot="20315626">
              <a:off x="1010040" y="4424712"/>
              <a:ext cx="7987750" cy="765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eaLnBrk="1" hangingPunct="1"/>
              <a:r>
                <a:rPr lang="de-DE" sz="3200" b="1" cap="all" dirty="0" smtClean="0">
                  <a:solidFill>
                    <a:schemeClr val="bg1"/>
                  </a:solidFill>
                  <a:latin typeface="Myriad Pro Cond"/>
                </a:rPr>
                <a:t>Tausch in einer arbeitsteiligen Wirtschaft</a:t>
              </a:r>
              <a:endParaRPr lang="de-DE" sz="3200" b="1" cap="all" dirty="0">
                <a:solidFill>
                  <a:schemeClr val="bg1"/>
                </a:solidFill>
                <a:latin typeface="Myriad Pro Cond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59900" cy="707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feld 4"/>
          <p:cNvSpPr txBox="1">
            <a:spLocks noChangeArrowheads="1"/>
          </p:cNvSpPr>
          <p:nvPr/>
        </p:nvSpPr>
        <p:spPr bwMode="auto">
          <a:xfrm>
            <a:off x="611561" y="2852936"/>
            <a:ext cx="8336434" cy="3041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lnSpc>
                <a:spcPts val="2300"/>
              </a:lnSpc>
            </a:pPr>
            <a:r>
              <a:rPr lang="de-DE" altLang="de-DE" sz="2000" u="sng" dirty="0" smtClean="0">
                <a:solidFill>
                  <a:schemeClr val="bg1"/>
                </a:solidFill>
                <a:ea typeface="Myriad Bold"/>
              </a:rPr>
              <a:t>Bedürfnisse: </a:t>
            </a:r>
          </a:p>
          <a:p>
            <a:pPr eaLnBrk="1" hangingPunct="1">
              <a:lnSpc>
                <a:spcPts val="2300"/>
              </a:lnSpc>
            </a:pPr>
            <a:r>
              <a:rPr lang="de-DE" altLang="de-DE" sz="2000" dirty="0" smtClean="0">
                <a:solidFill>
                  <a:schemeClr val="bg1"/>
                </a:solidFill>
                <a:ea typeface="Myriad Bold"/>
              </a:rPr>
              <a:t>Menschen haben unterschiedliche Bedürfnisse. Einige Bedürfnisse müssen wir befriedigen, um überhaupt überleben zu können </a:t>
            </a:r>
            <a:r>
              <a:rPr lang="de-DE" altLang="de-DE" sz="2000" dirty="0" smtClean="0">
                <a:solidFill>
                  <a:schemeClr val="bg1"/>
                </a:solidFill>
                <a:ea typeface="Myriad Bold"/>
                <a:sym typeface="Wingdings" panose="05000000000000000000" pitchFamily="2" charset="2"/>
              </a:rPr>
              <a:t></a:t>
            </a:r>
            <a:r>
              <a:rPr lang="de-DE" altLang="de-DE" sz="2000" dirty="0" smtClean="0">
                <a:solidFill>
                  <a:schemeClr val="bg1"/>
                </a:solidFill>
                <a:ea typeface="Myriad Bold"/>
              </a:rPr>
              <a:t> Grundbedürfnisse (z. B. Essen).</a:t>
            </a:r>
          </a:p>
          <a:p>
            <a:pPr eaLnBrk="1" hangingPunct="1">
              <a:lnSpc>
                <a:spcPts val="2300"/>
              </a:lnSpc>
            </a:pPr>
            <a:endParaRPr lang="de-DE" altLang="de-DE" sz="2000" dirty="0" smtClean="0">
              <a:solidFill>
                <a:schemeClr val="bg1"/>
              </a:solidFill>
              <a:ea typeface="Myriad Bold"/>
            </a:endParaRPr>
          </a:p>
          <a:p>
            <a:pPr eaLnBrk="1" hangingPunct="1">
              <a:lnSpc>
                <a:spcPts val="2300"/>
              </a:lnSpc>
            </a:pPr>
            <a:r>
              <a:rPr lang="de-DE" altLang="de-DE" sz="2000" dirty="0" smtClean="0">
                <a:solidFill>
                  <a:schemeClr val="bg1"/>
                </a:solidFill>
                <a:ea typeface="Myriad Bold"/>
              </a:rPr>
              <a:t>Weitere Bedürfnisse: </a:t>
            </a:r>
          </a:p>
          <a:p>
            <a:pPr marL="285750" indent="-285750" eaLnBrk="1" hangingPunct="1">
              <a:lnSpc>
                <a:spcPts val="2300"/>
              </a:lnSpc>
              <a:buFont typeface="Arial" panose="020B0604020202020204" pitchFamily="34" charset="0"/>
              <a:buChar char="•"/>
            </a:pPr>
            <a:r>
              <a:rPr lang="de-DE" altLang="de-DE" sz="2000" dirty="0" smtClean="0">
                <a:solidFill>
                  <a:schemeClr val="bg1"/>
                </a:solidFill>
                <a:ea typeface="Myriad Bold"/>
              </a:rPr>
              <a:t>Konsum- oder Luxusbedürfnisse: z. B. Schmuck, </a:t>
            </a:r>
            <a:r>
              <a:rPr lang="de-DE" altLang="de-DE" sz="2000" dirty="0" smtClean="0">
                <a:solidFill>
                  <a:schemeClr val="bg1"/>
                </a:solidFill>
                <a:ea typeface="Myriad Bold"/>
              </a:rPr>
              <a:t>Parfüm </a:t>
            </a:r>
            <a:endParaRPr lang="de-DE" altLang="de-DE" sz="2000" dirty="0" smtClean="0">
              <a:solidFill>
                <a:schemeClr val="bg1"/>
              </a:solidFill>
              <a:ea typeface="Myriad Bold"/>
            </a:endParaRPr>
          </a:p>
          <a:p>
            <a:pPr marL="285750" indent="-285750" eaLnBrk="1" hangingPunct="1">
              <a:lnSpc>
                <a:spcPts val="2300"/>
              </a:lnSpc>
              <a:buFont typeface="Arial" panose="020B0604020202020204" pitchFamily="34" charset="0"/>
              <a:buChar char="•"/>
            </a:pPr>
            <a:r>
              <a:rPr lang="de-DE" altLang="de-DE" sz="2000" dirty="0" smtClean="0">
                <a:solidFill>
                  <a:schemeClr val="bg1"/>
                </a:solidFill>
                <a:ea typeface="Myriad Bold"/>
              </a:rPr>
              <a:t>kulturelle Bedürfnisse: Musik hören, Kinobesuch</a:t>
            </a:r>
          </a:p>
          <a:p>
            <a:pPr marL="285750" indent="-285750" eaLnBrk="1" hangingPunct="1">
              <a:lnSpc>
                <a:spcPts val="2300"/>
              </a:lnSpc>
              <a:buFont typeface="Arial" panose="020B0604020202020204" pitchFamily="34" charset="0"/>
              <a:buChar char="•"/>
            </a:pPr>
            <a:r>
              <a:rPr lang="de-DE" altLang="de-DE" sz="2000" dirty="0" smtClean="0">
                <a:solidFill>
                  <a:schemeClr val="bg1"/>
                </a:solidFill>
                <a:ea typeface="Myriad Bold"/>
              </a:rPr>
              <a:t>soziale Bedürfnisse: z. B. Zuwendung, Freundschaft </a:t>
            </a:r>
          </a:p>
          <a:p>
            <a:pPr lvl="1" eaLnBrk="1" hangingPunct="1">
              <a:lnSpc>
                <a:spcPts val="2300"/>
              </a:lnSpc>
            </a:pPr>
            <a:r>
              <a:rPr lang="de-DE" altLang="de-DE" sz="2000" dirty="0" smtClean="0">
                <a:solidFill>
                  <a:schemeClr val="bg1"/>
                </a:solidFill>
                <a:ea typeface="Myriad Bold"/>
                <a:sym typeface="Wingdings" panose="05000000000000000000" pitchFamily="2" charset="2"/>
              </a:rPr>
              <a:t> </a:t>
            </a:r>
            <a:r>
              <a:rPr lang="de-DE" altLang="de-DE" sz="2000" dirty="0" smtClean="0">
                <a:solidFill>
                  <a:schemeClr val="bg1"/>
                </a:solidFill>
                <a:ea typeface="Myriad Bold"/>
              </a:rPr>
              <a:t>diese sind z. B. käuflich nicht erwerbbar </a:t>
            </a:r>
            <a:r>
              <a:rPr lang="de-DE" altLang="de-DE" sz="1600" b="1" dirty="0" smtClean="0">
                <a:solidFill>
                  <a:schemeClr val="bg1"/>
                </a:solidFill>
                <a:ea typeface="Myriad Bold"/>
              </a:rPr>
              <a:t> 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>
          <a:xfrm>
            <a:off x="6516216" y="6173787"/>
            <a:ext cx="2133600" cy="365125"/>
          </a:xfrm>
        </p:spPr>
        <p:txBody>
          <a:bodyPr/>
          <a:lstStyle/>
          <a:p>
            <a:fld id="{CAD4A97C-D38B-4E87-AD4F-E8369B543530}" type="slidenum">
              <a:rPr lang="de-DE" altLang="de-DE" smtClean="0"/>
              <a:pPr/>
              <a:t>10</a:t>
            </a:fld>
            <a:endParaRPr lang="de-DE" altLang="de-DE" dirty="0"/>
          </a:p>
        </p:txBody>
      </p:sp>
      <p:sp>
        <p:nvSpPr>
          <p:cNvPr id="7" name="Rechteck 5"/>
          <p:cNvSpPr>
            <a:spLocks noChangeArrowheads="1"/>
          </p:cNvSpPr>
          <p:nvPr/>
        </p:nvSpPr>
        <p:spPr bwMode="auto">
          <a:xfrm>
            <a:off x="2483768" y="1774557"/>
            <a:ext cx="662463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altLang="de-DE" sz="3600" b="1" dirty="0" smtClean="0">
                <a:solidFill>
                  <a:schemeClr val="bg1"/>
                </a:solidFill>
                <a:latin typeface="Myriad Pro Cond"/>
              </a:rPr>
              <a:t>Was haben wir gelernt…</a:t>
            </a:r>
            <a:endParaRPr lang="de-DE" altLang="de-DE" sz="3600" b="1" dirty="0">
              <a:solidFill>
                <a:schemeClr val="bg1"/>
              </a:solidFill>
              <a:latin typeface="Myriad Pro Cond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59900" cy="707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feld 4"/>
          <p:cNvSpPr txBox="1">
            <a:spLocks noChangeArrowheads="1"/>
          </p:cNvSpPr>
          <p:nvPr/>
        </p:nvSpPr>
        <p:spPr bwMode="auto">
          <a:xfrm>
            <a:off x="2621013" y="2852936"/>
            <a:ext cx="6326981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lnSpc>
                <a:spcPts val="2300"/>
              </a:lnSpc>
            </a:pPr>
            <a:r>
              <a:rPr lang="de-DE" altLang="de-DE" sz="2000" u="sng" dirty="0" smtClean="0">
                <a:solidFill>
                  <a:schemeClr val="bg1"/>
                </a:solidFill>
                <a:ea typeface="Myriad Bold"/>
              </a:rPr>
              <a:t>Angebot und Nachfrage</a:t>
            </a:r>
          </a:p>
          <a:p>
            <a:pPr eaLnBrk="1" hangingPunct="1">
              <a:lnSpc>
                <a:spcPts val="2300"/>
              </a:lnSpc>
            </a:pPr>
            <a:endParaRPr lang="de-DE" altLang="de-DE" sz="2000" u="sng" dirty="0">
              <a:solidFill>
                <a:schemeClr val="bg1"/>
              </a:solidFill>
              <a:ea typeface="Myriad Bold"/>
            </a:endParaRPr>
          </a:p>
          <a:p>
            <a:pPr marL="342900" indent="-342900" eaLnBrk="1" hangingPunct="1">
              <a:lnSpc>
                <a:spcPts val="23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000" dirty="0">
                <a:solidFill>
                  <a:schemeClr val="bg1"/>
                </a:solidFill>
                <a:ea typeface="Myriad Bold"/>
              </a:rPr>
              <a:t>D</a:t>
            </a:r>
            <a:r>
              <a:rPr lang="de-DE" altLang="de-DE" sz="2000" dirty="0" smtClean="0">
                <a:solidFill>
                  <a:schemeClr val="bg1"/>
                </a:solidFill>
                <a:ea typeface="Myriad Bold"/>
              </a:rPr>
              <a:t>ie </a:t>
            </a:r>
            <a:r>
              <a:rPr lang="de-DE" altLang="de-DE" sz="2000" dirty="0">
                <a:solidFill>
                  <a:schemeClr val="bg1"/>
                </a:solidFill>
                <a:ea typeface="Myriad Bold"/>
              </a:rPr>
              <a:t>Menge der Waren, die für einen bestimmten Preis zum Verkauf zur Verfügung steht, und der Grad an </a:t>
            </a:r>
            <a:r>
              <a:rPr lang="de-DE" altLang="de-DE" sz="2000" dirty="0" smtClean="0">
                <a:solidFill>
                  <a:schemeClr val="bg1"/>
                </a:solidFill>
                <a:ea typeface="Myriad Bold"/>
              </a:rPr>
              <a:t>Kund*</a:t>
            </a:r>
            <a:r>
              <a:rPr lang="de-DE" altLang="de-DE" sz="2000" dirty="0" err="1" smtClean="0">
                <a:solidFill>
                  <a:schemeClr val="bg1"/>
                </a:solidFill>
                <a:ea typeface="Myriad Bold"/>
              </a:rPr>
              <a:t>innenbedürfnis</a:t>
            </a:r>
            <a:r>
              <a:rPr lang="de-DE" altLang="de-DE" sz="2000" dirty="0" smtClean="0">
                <a:solidFill>
                  <a:schemeClr val="bg1"/>
                </a:solidFill>
                <a:ea typeface="Myriad Bold"/>
              </a:rPr>
              <a:t> </a:t>
            </a:r>
            <a:r>
              <a:rPr lang="de-DE" altLang="de-DE" sz="2000" dirty="0">
                <a:solidFill>
                  <a:schemeClr val="bg1"/>
                </a:solidFill>
                <a:ea typeface="Myriad Bold"/>
              </a:rPr>
              <a:t>nach diesem Produkt zum entsprechenden Preis</a:t>
            </a:r>
            <a:r>
              <a:rPr lang="de-DE" altLang="de-DE" sz="2000" dirty="0" smtClean="0">
                <a:solidFill>
                  <a:schemeClr val="bg1"/>
                </a:solidFill>
                <a:ea typeface="Myriad Bold"/>
              </a:rPr>
              <a:t>.</a:t>
            </a:r>
          </a:p>
          <a:p>
            <a:pPr marL="342900" indent="-342900" eaLnBrk="1" hangingPunct="1">
              <a:lnSpc>
                <a:spcPts val="23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000" dirty="0" smtClean="0">
                <a:solidFill>
                  <a:schemeClr val="bg1"/>
                </a:solidFill>
                <a:ea typeface="Myriad Bold"/>
              </a:rPr>
              <a:t>Sie bestimmen </a:t>
            </a:r>
            <a:r>
              <a:rPr lang="de-DE" altLang="de-DE" sz="2000" dirty="0">
                <a:solidFill>
                  <a:schemeClr val="bg1"/>
                </a:solidFill>
                <a:ea typeface="Myriad Bold"/>
              </a:rPr>
              <a:t>den Markt nach einem einfachen Prinzip: Dienstleistungen und Güter bilden das Angebot. Die Nachfrage beschreibt die Bereitschaft der </a:t>
            </a:r>
            <a:r>
              <a:rPr lang="de-DE" altLang="de-DE" sz="2000" dirty="0" smtClean="0">
                <a:solidFill>
                  <a:schemeClr val="bg1"/>
                </a:solidFill>
                <a:ea typeface="Myriad Bold"/>
              </a:rPr>
              <a:t>Kund*innen</a:t>
            </a:r>
            <a:r>
              <a:rPr lang="de-DE" altLang="de-DE" sz="2000" dirty="0">
                <a:solidFill>
                  <a:schemeClr val="bg1"/>
                </a:solidFill>
                <a:ea typeface="Myriad Bold"/>
              </a:rPr>
              <a:t>, diese Produkte und Dienstleistungen zu kaufen</a:t>
            </a:r>
            <a:r>
              <a:rPr lang="de-DE" altLang="de-DE" sz="2000" dirty="0" smtClean="0">
                <a:solidFill>
                  <a:schemeClr val="bg1"/>
                </a:solidFill>
                <a:ea typeface="Myriad Bold"/>
              </a:rPr>
              <a:t>.</a:t>
            </a:r>
          </a:p>
          <a:p>
            <a:pPr eaLnBrk="1" hangingPunct="1">
              <a:lnSpc>
                <a:spcPts val="2300"/>
              </a:lnSpc>
            </a:pPr>
            <a:r>
              <a:rPr lang="de-DE" altLang="de-DE" sz="2400" dirty="0" smtClean="0">
                <a:solidFill>
                  <a:schemeClr val="bg1"/>
                </a:solidFill>
                <a:ea typeface="Myriad Bold"/>
              </a:rPr>
              <a:t>	</a:t>
            </a:r>
            <a:r>
              <a:rPr lang="de-DE" altLang="de-DE" sz="1000" dirty="0" smtClean="0">
                <a:solidFill>
                  <a:schemeClr val="bg1"/>
                </a:solidFill>
                <a:ea typeface="Myriad Bold"/>
              </a:rPr>
              <a:t>Quelle: https</a:t>
            </a:r>
            <a:r>
              <a:rPr lang="de-DE" altLang="de-DE" sz="1000" dirty="0">
                <a:solidFill>
                  <a:schemeClr val="bg1"/>
                </a:solidFill>
                <a:ea typeface="Myriad Bold"/>
              </a:rPr>
              <a:t>://www.onpulson.de/lexikon/angebot-und-nachfrage</a:t>
            </a:r>
            <a:r>
              <a:rPr lang="de-DE" altLang="de-DE" sz="1000" dirty="0" smtClean="0">
                <a:solidFill>
                  <a:schemeClr val="bg1"/>
                </a:solidFill>
                <a:ea typeface="Myriad Bold"/>
              </a:rPr>
              <a:t>/, letzter Zugriff: 19.12.2018</a:t>
            </a:r>
            <a:r>
              <a:rPr lang="de-DE" altLang="de-DE" sz="1000" b="1" dirty="0" smtClean="0">
                <a:solidFill>
                  <a:schemeClr val="bg1"/>
                </a:solidFill>
                <a:ea typeface="Myriad Bold"/>
              </a:rPr>
              <a:t> </a:t>
            </a:r>
          </a:p>
        </p:txBody>
      </p:sp>
      <p:pic>
        <p:nvPicPr>
          <p:cNvPr id="12293" name="Grafik 4" descr="Fotolia_4787074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654" y="3645024"/>
            <a:ext cx="2374028" cy="16508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342" name="Rechteck 5"/>
          <p:cNvSpPr>
            <a:spLocks noChangeArrowheads="1"/>
          </p:cNvSpPr>
          <p:nvPr/>
        </p:nvSpPr>
        <p:spPr bwMode="auto">
          <a:xfrm>
            <a:off x="464354" y="6492795"/>
            <a:ext cx="198290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de-DE" altLang="de-DE" sz="800" dirty="0">
                <a:solidFill>
                  <a:schemeClr val="bg1"/>
                </a:solidFill>
              </a:rPr>
              <a:t>(</a:t>
            </a:r>
            <a:r>
              <a:rPr lang="de-DE" altLang="de-DE" sz="800" dirty="0" smtClean="0">
                <a:solidFill>
                  <a:schemeClr val="bg1"/>
                </a:solidFill>
              </a:rPr>
              <a:t>Foto: © </a:t>
            </a:r>
            <a:r>
              <a:rPr lang="de-DE" altLang="de-DE" sz="800" dirty="0" err="1" smtClean="0">
                <a:solidFill>
                  <a:schemeClr val="bg1"/>
                </a:solidFill>
              </a:rPr>
              <a:t>Diana_Drubig</a:t>
            </a:r>
            <a:r>
              <a:rPr lang="de-DE" altLang="de-DE" sz="800" dirty="0" smtClean="0">
                <a:solidFill>
                  <a:schemeClr val="bg1"/>
                </a:solidFill>
              </a:rPr>
              <a:t> – Fotolia.com)</a:t>
            </a:r>
            <a:endParaRPr lang="de-DE" altLang="de-DE" sz="800" dirty="0"/>
          </a:p>
        </p:txBody>
      </p:sp>
      <p:sp>
        <p:nvSpPr>
          <p:cNvPr id="7" name="Rechteck 5"/>
          <p:cNvSpPr>
            <a:spLocks noChangeArrowheads="1"/>
          </p:cNvSpPr>
          <p:nvPr/>
        </p:nvSpPr>
        <p:spPr bwMode="auto">
          <a:xfrm>
            <a:off x="2483768" y="1774557"/>
            <a:ext cx="662463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altLang="de-DE" sz="3600" b="1" dirty="0" smtClean="0">
                <a:solidFill>
                  <a:schemeClr val="bg1"/>
                </a:solidFill>
                <a:latin typeface="Myriad Pro Cond"/>
              </a:rPr>
              <a:t>Was haben wir gelernt…</a:t>
            </a:r>
            <a:endParaRPr lang="de-DE" altLang="de-DE" sz="3600" b="1" dirty="0">
              <a:solidFill>
                <a:schemeClr val="bg1"/>
              </a:solidFill>
              <a:latin typeface="Myriad Pro Cond"/>
            </a:endParaRPr>
          </a:p>
        </p:txBody>
      </p:sp>
    </p:spTree>
    <p:extLst>
      <p:ext uri="{BB962C8B-B14F-4D97-AF65-F5344CB8AC3E}">
        <p14:creationId xmlns:p14="http://schemas.microsoft.com/office/powerpoint/2010/main" val="29864505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59900" cy="707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4A97C-D38B-4E87-AD4F-E8369B543530}" type="slidenum">
              <a:rPr lang="de-DE" altLang="de-DE" smtClean="0"/>
              <a:pPr/>
              <a:t>12</a:t>
            </a:fld>
            <a:endParaRPr lang="de-DE" altLang="de-DE" dirty="0"/>
          </a:p>
        </p:txBody>
      </p:sp>
      <p:sp>
        <p:nvSpPr>
          <p:cNvPr id="8" name="Rechteck 5"/>
          <p:cNvSpPr>
            <a:spLocks noChangeArrowheads="1"/>
          </p:cNvSpPr>
          <p:nvPr/>
        </p:nvSpPr>
        <p:spPr bwMode="auto">
          <a:xfrm>
            <a:off x="2483768" y="1774557"/>
            <a:ext cx="662463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altLang="de-DE" sz="3600" b="1" dirty="0" smtClean="0">
                <a:solidFill>
                  <a:schemeClr val="bg1"/>
                </a:solidFill>
                <a:latin typeface="Myriad Pro Cond"/>
              </a:rPr>
              <a:t>Was haben wir gelernt…</a:t>
            </a:r>
            <a:endParaRPr lang="de-DE" altLang="de-DE" sz="3600" b="1" dirty="0">
              <a:solidFill>
                <a:schemeClr val="bg1"/>
              </a:solidFill>
              <a:latin typeface="Myriad Pro Cond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899592" y="2507039"/>
            <a:ext cx="751239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u="sng" dirty="0" smtClean="0">
                <a:solidFill>
                  <a:schemeClr val="bg1"/>
                </a:solidFill>
                <a:sym typeface="Wingdings" panose="05000000000000000000" pitchFamily="2" charset="2"/>
              </a:rPr>
              <a:t>Lagerkosten </a:t>
            </a:r>
          </a:p>
          <a:p>
            <a:endParaRPr lang="de-DE" sz="2000" dirty="0" smtClean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r>
              <a:rPr lang="de-DE" sz="2000" dirty="0" smtClean="0">
                <a:solidFill>
                  <a:schemeClr val="bg1"/>
                </a:solidFill>
                <a:sym typeface="Wingdings" panose="05000000000000000000" pitchFamily="2" charset="2"/>
              </a:rPr>
              <a:t>Lagerkosten sind Kosten, die anfallen, wenn fertige Produkte und Teilprodukte über einen bestimmten Zeitraum aufbewahrt werden. Hierzu zählen die Lagerkapazität (Raum-, Heiz- und Stromkosten) aber auch anfallende Arbeiten wie Dokumentation und Logistik. </a:t>
            </a:r>
          </a:p>
          <a:p>
            <a:endParaRPr lang="de-DE" sz="2000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r>
              <a:rPr lang="de-DE" sz="2000" dirty="0" smtClean="0">
                <a:solidFill>
                  <a:schemeClr val="bg1"/>
                </a:solidFill>
                <a:sym typeface="Wingdings" panose="05000000000000000000" pitchFamily="2" charset="2"/>
              </a:rPr>
              <a:t>Dabei gibt es Güter, die sich ohne Probleme lagern lassen (Einrichtungsgegenstände, technische Geräte). </a:t>
            </a:r>
          </a:p>
          <a:p>
            <a:r>
              <a:rPr lang="de-DE" sz="2000" dirty="0" smtClean="0">
                <a:solidFill>
                  <a:schemeClr val="bg1"/>
                </a:solidFill>
                <a:sym typeface="Wingdings" panose="05000000000000000000" pitchFamily="2" charset="2"/>
              </a:rPr>
              <a:t>Weitaus schwieriger ist es, Lebensmittel einzulagern, vor allem solche, die schnell verderblich sind (z. B. Fisch). Hier müssen dann auch hygienische Vorgaben beachtet werden (Kühlkette).</a:t>
            </a:r>
          </a:p>
        </p:txBody>
      </p:sp>
    </p:spTree>
    <p:extLst>
      <p:ext uri="{BB962C8B-B14F-4D97-AF65-F5344CB8AC3E}">
        <p14:creationId xmlns:p14="http://schemas.microsoft.com/office/powerpoint/2010/main" val="182818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59900" cy="707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4A97C-D38B-4E87-AD4F-E8369B543530}" type="slidenum">
              <a:rPr lang="de-DE" altLang="de-DE" smtClean="0"/>
              <a:pPr/>
              <a:t>13</a:t>
            </a:fld>
            <a:endParaRPr lang="de-DE" altLang="de-DE" dirty="0"/>
          </a:p>
        </p:txBody>
      </p:sp>
      <p:sp>
        <p:nvSpPr>
          <p:cNvPr id="8" name="Rechteck 5"/>
          <p:cNvSpPr>
            <a:spLocks noChangeArrowheads="1"/>
          </p:cNvSpPr>
          <p:nvPr/>
        </p:nvSpPr>
        <p:spPr bwMode="auto">
          <a:xfrm>
            <a:off x="2483768" y="1774557"/>
            <a:ext cx="662463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altLang="de-DE" sz="3600" b="1" dirty="0" smtClean="0">
                <a:solidFill>
                  <a:schemeClr val="bg1"/>
                </a:solidFill>
                <a:latin typeface="Myriad Pro Cond"/>
              </a:rPr>
              <a:t>Was haben wir gelernt…</a:t>
            </a:r>
            <a:endParaRPr lang="de-DE" altLang="de-DE" sz="3600" b="1" dirty="0">
              <a:solidFill>
                <a:schemeClr val="bg1"/>
              </a:solidFill>
              <a:latin typeface="Myriad Pro Cond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3156015" y="2788396"/>
            <a:ext cx="5280142" cy="324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u="sng" dirty="0" smtClean="0">
                <a:solidFill>
                  <a:schemeClr val="bg1"/>
                </a:solidFill>
                <a:sym typeface="Wingdings" panose="05000000000000000000" pitchFamily="2" charset="2"/>
              </a:rPr>
              <a:t>Vom Tausch- zum Geldhandel </a:t>
            </a:r>
          </a:p>
          <a:p>
            <a:endParaRPr lang="de-DE" sz="2000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>
              <a:spcAft>
                <a:spcPts val="600"/>
              </a:spcAft>
            </a:pPr>
            <a:r>
              <a:rPr lang="de-DE" sz="2000" dirty="0" smtClean="0">
                <a:solidFill>
                  <a:schemeClr val="bg1"/>
                </a:solidFill>
                <a:sym typeface="Wingdings" panose="05000000000000000000" pitchFamily="2" charset="2"/>
              </a:rPr>
              <a:t>Im Laufe des Experiments wird deutlich, dass der Tauschhandel schnell an seine Grenzen stößt. </a:t>
            </a:r>
          </a:p>
          <a:p>
            <a:r>
              <a:rPr lang="de-DE" sz="2000" dirty="0" smtClean="0">
                <a:solidFill>
                  <a:schemeClr val="bg1"/>
                </a:solidFill>
                <a:sym typeface="Wingdings" panose="05000000000000000000" pitchFamily="2" charset="2"/>
              </a:rPr>
              <a:t>Nicht immer findet sich der/die gewünschte Partner*in, der/die das Produkt möchte, dass ich gerade anbiete. </a:t>
            </a:r>
          </a:p>
          <a:p>
            <a:endParaRPr lang="de-DE" sz="2000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r>
              <a:rPr lang="de-DE" sz="2000" dirty="0" smtClean="0">
                <a:solidFill>
                  <a:schemeClr val="bg1"/>
                </a:solidFill>
                <a:sym typeface="Wingdings" panose="05000000000000000000" pitchFamily="2" charset="2"/>
              </a:rPr>
              <a:t> Einführung des Geldes als Wertmittel 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95" y="3074126"/>
            <a:ext cx="2629072" cy="23955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Rechteck 4"/>
          <p:cNvSpPr/>
          <p:nvPr/>
        </p:nvSpPr>
        <p:spPr>
          <a:xfrm>
            <a:off x="515288" y="6381569"/>
            <a:ext cx="192713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800" dirty="0" smtClean="0">
                <a:solidFill>
                  <a:schemeClr val="bg1"/>
                </a:solidFill>
              </a:rPr>
              <a:t>(Foto: © </a:t>
            </a:r>
            <a:r>
              <a:rPr lang="de-DE" sz="800" dirty="0" err="1">
                <a:solidFill>
                  <a:schemeClr val="bg1"/>
                </a:solidFill>
              </a:rPr>
              <a:t>Artem</a:t>
            </a:r>
            <a:r>
              <a:rPr lang="de-DE" sz="800" dirty="0">
                <a:solidFill>
                  <a:schemeClr val="bg1"/>
                </a:solidFill>
              </a:rPr>
              <a:t> </a:t>
            </a:r>
            <a:r>
              <a:rPr lang="de-DE" sz="800" dirty="0" err="1">
                <a:solidFill>
                  <a:schemeClr val="bg1"/>
                </a:solidFill>
              </a:rPr>
              <a:t>Shadrin</a:t>
            </a:r>
            <a:r>
              <a:rPr lang="de-DE" sz="800" dirty="0">
                <a:solidFill>
                  <a:schemeClr val="bg1"/>
                </a:solidFill>
              </a:rPr>
              <a:t> </a:t>
            </a:r>
            <a:r>
              <a:rPr lang="de-DE" sz="800" dirty="0" smtClean="0">
                <a:solidFill>
                  <a:schemeClr val="bg1"/>
                </a:solidFill>
              </a:rPr>
              <a:t>– Fotolia.com)</a:t>
            </a:r>
            <a:endParaRPr lang="de-DE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769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59900" cy="707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4A97C-D38B-4E87-AD4F-E8369B543530}" type="slidenum">
              <a:rPr lang="de-DE" altLang="de-DE" smtClean="0"/>
              <a:pPr/>
              <a:t>14</a:t>
            </a:fld>
            <a:endParaRPr lang="de-DE" altLang="de-DE" dirty="0"/>
          </a:p>
        </p:txBody>
      </p:sp>
      <p:sp>
        <p:nvSpPr>
          <p:cNvPr id="8" name="Rechteck 5"/>
          <p:cNvSpPr>
            <a:spLocks noChangeArrowheads="1"/>
          </p:cNvSpPr>
          <p:nvPr/>
        </p:nvSpPr>
        <p:spPr bwMode="auto">
          <a:xfrm>
            <a:off x="2483768" y="1774557"/>
            <a:ext cx="662463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altLang="de-DE" sz="3600" b="1" dirty="0" smtClean="0">
                <a:solidFill>
                  <a:schemeClr val="bg1"/>
                </a:solidFill>
                <a:latin typeface="Myriad Pro Cond"/>
              </a:rPr>
              <a:t>Was haben wir gelernt…</a:t>
            </a:r>
            <a:endParaRPr lang="de-DE" altLang="de-DE" sz="3600" b="1" dirty="0">
              <a:solidFill>
                <a:schemeClr val="bg1"/>
              </a:solidFill>
              <a:latin typeface="Myriad Pro Cond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827584" y="2492896"/>
            <a:ext cx="7992888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u="sng" dirty="0" smtClean="0">
                <a:solidFill>
                  <a:schemeClr val="bg1"/>
                </a:solidFill>
                <a:sym typeface="Wingdings" panose="05000000000000000000" pitchFamily="2" charset="2"/>
              </a:rPr>
              <a:t>Geld</a:t>
            </a:r>
            <a:r>
              <a:rPr lang="de-DE" sz="2000" dirty="0" smtClean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</a:p>
          <a:p>
            <a:endParaRPr lang="de-DE" sz="1000" dirty="0" smtClean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chemeClr val="bg1"/>
                </a:solidFill>
              </a:rPr>
              <a:t>Tauschmittel</a:t>
            </a:r>
            <a:r>
              <a:rPr lang="de-DE" sz="2000" dirty="0">
                <a:solidFill>
                  <a:schemeClr val="bg1"/>
                </a:solidFill>
              </a:rPr>
              <a:t>, mit dessen Hilfe Güter getauscht </a:t>
            </a:r>
            <a:r>
              <a:rPr lang="de-DE" sz="2000" dirty="0" smtClean="0">
                <a:solidFill>
                  <a:schemeClr val="bg1"/>
                </a:solidFill>
              </a:rPr>
              <a:t>werden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chemeClr val="bg1"/>
                </a:solidFill>
              </a:rPr>
              <a:t>Für </a:t>
            </a:r>
            <a:r>
              <a:rPr lang="de-DE" sz="2000" dirty="0">
                <a:solidFill>
                  <a:schemeClr val="bg1"/>
                </a:solidFill>
              </a:rPr>
              <a:t>die Vermittlung von Käufen und Verkäufen ist das Geld als allgemein anerkanntes Zahlungsmittel in einer arbeitsteiligen Wirtschaft </a:t>
            </a:r>
            <a:r>
              <a:rPr lang="de-DE" sz="2000" dirty="0" smtClean="0">
                <a:solidFill>
                  <a:schemeClr val="bg1"/>
                </a:solidFill>
              </a:rPr>
              <a:t>unentbehrlich.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chemeClr val="bg1"/>
                </a:solidFill>
              </a:rPr>
              <a:t>Geld </a:t>
            </a:r>
            <a:r>
              <a:rPr lang="de-DE" sz="2000" dirty="0">
                <a:solidFill>
                  <a:schemeClr val="bg1"/>
                </a:solidFill>
              </a:rPr>
              <a:t>als Wertmesser oder </a:t>
            </a:r>
            <a:r>
              <a:rPr lang="de-DE" sz="2000" dirty="0" smtClean="0">
                <a:solidFill>
                  <a:schemeClr val="bg1"/>
                </a:solidFill>
              </a:rPr>
              <a:t>Recheneinheit: Mit </a:t>
            </a:r>
            <a:r>
              <a:rPr lang="de-DE" sz="2000" dirty="0">
                <a:solidFill>
                  <a:schemeClr val="bg1"/>
                </a:solidFill>
              </a:rPr>
              <a:t>Geld sind Güterwerte </a:t>
            </a:r>
            <a:r>
              <a:rPr lang="de-DE" sz="2000" dirty="0" smtClean="0">
                <a:solidFill>
                  <a:schemeClr val="bg1"/>
                </a:solidFill>
              </a:rPr>
              <a:t>messbar </a:t>
            </a:r>
            <a:r>
              <a:rPr lang="de-DE" sz="2000" dirty="0">
                <a:solidFill>
                  <a:schemeClr val="bg1"/>
                </a:solidFill>
              </a:rPr>
              <a:t>und </a:t>
            </a:r>
            <a:r>
              <a:rPr lang="de-DE" sz="2000" dirty="0" smtClean="0">
                <a:solidFill>
                  <a:schemeClr val="bg1"/>
                </a:solidFill>
              </a:rPr>
              <a:t>vergleichbar</a:t>
            </a:r>
            <a:r>
              <a:rPr lang="de-DE" sz="2000" dirty="0">
                <a:solidFill>
                  <a:schemeClr val="bg1"/>
                </a:solidFill>
              </a:rPr>
              <a:t>.</a:t>
            </a:r>
            <a:endParaRPr lang="de-DE" sz="20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chemeClr val="bg1"/>
                </a:solidFill>
              </a:rPr>
              <a:t>Wertaufbewahrungsmittel: Mit </a:t>
            </a:r>
            <a:r>
              <a:rPr lang="de-DE" sz="2000" dirty="0">
                <a:solidFill>
                  <a:schemeClr val="bg1"/>
                </a:solidFill>
              </a:rPr>
              <a:t>Geld können Werte aufbewahrt und gespart werden und bei Bedarf in Güter umgetauscht </a:t>
            </a:r>
            <a:r>
              <a:rPr lang="de-DE" sz="2000" dirty="0" smtClean="0">
                <a:solidFill>
                  <a:schemeClr val="bg1"/>
                </a:solidFill>
              </a:rPr>
              <a:t>werden</a:t>
            </a:r>
            <a:r>
              <a:rPr lang="de-DE" sz="2000" dirty="0">
                <a:solidFill>
                  <a:schemeClr val="bg1"/>
                </a:solidFill>
              </a:rPr>
              <a:t>.</a:t>
            </a:r>
            <a:endParaRPr lang="de-DE" sz="20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chemeClr val="bg1"/>
                </a:solidFill>
              </a:rPr>
              <a:t>Wertübertragungsmittel: Mithilfe </a:t>
            </a:r>
            <a:r>
              <a:rPr lang="de-DE" sz="2000" dirty="0">
                <a:solidFill>
                  <a:schemeClr val="bg1"/>
                </a:solidFill>
              </a:rPr>
              <a:t>von Geld können Werte an andere </a:t>
            </a:r>
            <a:r>
              <a:rPr lang="de-DE" sz="2000" dirty="0" smtClean="0">
                <a:solidFill>
                  <a:schemeClr val="bg1"/>
                </a:solidFill>
              </a:rPr>
              <a:t>Personen, </a:t>
            </a:r>
            <a:r>
              <a:rPr lang="de-DE" sz="2000" dirty="0">
                <a:solidFill>
                  <a:schemeClr val="bg1"/>
                </a:solidFill>
              </a:rPr>
              <a:t>z. B. durch Verkauf oder </a:t>
            </a:r>
            <a:r>
              <a:rPr lang="de-DE" sz="2000" dirty="0" smtClean="0">
                <a:solidFill>
                  <a:schemeClr val="bg1"/>
                </a:solidFill>
              </a:rPr>
              <a:t>Schenkung, </a:t>
            </a:r>
            <a:r>
              <a:rPr lang="de-DE" sz="2000" dirty="0">
                <a:solidFill>
                  <a:schemeClr val="bg1"/>
                </a:solidFill>
              </a:rPr>
              <a:t>übertragen </a:t>
            </a:r>
            <a:r>
              <a:rPr lang="de-DE" sz="2000" dirty="0" smtClean="0">
                <a:solidFill>
                  <a:schemeClr val="bg1"/>
                </a:solidFill>
              </a:rPr>
              <a:t>werden. 		</a:t>
            </a:r>
            <a:r>
              <a:rPr lang="de-DE" sz="800" dirty="0" smtClean="0">
                <a:solidFill>
                  <a:schemeClr val="bg1"/>
                </a:solidFill>
                <a:sym typeface="Wingdings" panose="05000000000000000000" pitchFamily="2" charset="2"/>
              </a:rPr>
              <a:t>Quelle</a:t>
            </a:r>
            <a:r>
              <a:rPr lang="de-DE" sz="800" dirty="0">
                <a:solidFill>
                  <a:schemeClr val="bg1"/>
                </a:solidFill>
                <a:sym typeface="Wingdings" panose="05000000000000000000" pitchFamily="2" charset="2"/>
              </a:rPr>
              <a:t>: http://</a:t>
            </a:r>
            <a:r>
              <a:rPr lang="de-DE" sz="800" dirty="0" smtClean="0">
                <a:solidFill>
                  <a:schemeClr val="bg1"/>
                </a:solidFill>
                <a:sym typeface="Wingdings" panose="05000000000000000000" pitchFamily="2" charset="2"/>
              </a:rPr>
              <a:t>www.bpb.de/nachschlagen/lexika/lexikon-der-wirtschaft/19443/geld</a:t>
            </a:r>
            <a:r>
              <a:rPr lang="de-DE" altLang="de-DE" sz="800" dirty="0">
                <a:solidFill>
                  <a:schemeClr val="bg1"/>
                </a:solidFill>
                <a:ea typeface="Myriad Bold"/>
              </a:rPr>
              <a:t>, letzter Zugriff: 19.12.2018</a:t>
            </a:r>
            <a:r>
              <a:rPr lang="de-DE" altLang="de-DE" sz="800" b="1" dirty="0">
                <a:solidFill>
                  <a:schemeClr val="bg1"/>
                </a:solidFill>
                <a:ea typeface="Myriad Bold"/>
              </a:rPr>
              <a:t> </a:t>
            </a:r>
            <a:endParaRPr lang="de-DE" sz="1600" dirty="0">
              <a:solidFill>
                <a:schemeClr val="bg1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797008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59900" cy="707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4A97C-D38B-4E87-AD4F-E8369B543530}" type="slidenum">
              <a:rPr lang="de-DE" altLang="de-DE" smtClean="0"/>
              <a:pPr/>
              <a:t>15</a:t>
            </a:fld>
            <a:endParaRPr lang="de-DE" altLang="de-DE" dirty="0"/>
          </a:p>
        </p:txBody>
      </p:sp>
      <p:sp>
        <p:nvSpPr>
          <p:cNvPr id="8" name="Rechteck 5"/>
          <p:cNvSpPr>
            <a:spLocks noChangeArrowheads="1"/>
          </p:cNvSpPr>
          <p:nvPr/>
        </p:nvSpPr>
        <p:spPr bwMode="auto">
          <a:xfrm>
            <a:off x="2483768" y="1774557"/>
            <a:ext cx="662463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altLang="de-DE" sz="3600" b="1" dirty="0" smtClean="0">
                <a:solidFill>
                  <a:schemeClr val="bg1"/>
                </a:solidFill>
                <a:latin typeface="Myriad Pro Cond"/>
              </a:rPr>
              <a:t>Was haben wir gelernt…</a:t>
            </a:r>
            <a:endParaRPr lang="de-DE" altLang="de-DE" sz="3600" b="1" dirty="0">
              <a:solidFill>
                <a:schemeClr val="bg1"/>
              </a:solidFill>
              <a:latin typeface="Myriad Pro Cond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755576" y="2575351"/>
            <a:ext cx="8064896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u="sng" dirty="0" smtClean="0">
                <a:solidFill>
                  <a:schemeClr val="bg1"/>
                </a:solidFill>
                <a:sym typeface="Wingdings" panose="05000000000000000000" pitchFamily="2" charset="2"/>
              </a:rPr>
              <a:t>Konsumgüter</a:t>
            </a:r>
            <a:r>
              <a:rPr lang="de-DE" sz="2000" dirty="0" smtClean="0">
                <a:solidFill>
                  <a:schemeClr val="bg1"/>
                </a:solidFill>
                <a:sym typeface="Wingdings" panose="05000000000000000000" pitchFamily="2" charset="2"/>
              </a:rPr>
              <a:t>  </a:t>
            </a:r>
          </a:p>
          <a:p>
            <a:endParaRPr lang="de-DE" sz="2000" dirty="0" smtClean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chemeClr val="bg1"/>
                </a:solidFill>
              </a:rPr>
              <a:t>Sachgüter</a:t>
            </a:r>
            <a:r>
              <a:rPr lang="de-DE" sz="2000" dirty="0">
                <a:solidFill>
                  <a:schemeClr val="bg1"/>
                </a:solidFill>
              </a:rPr>
              <a:t>, die unmittelbar der Befriedigung menschlicher Bedürfnisse dienen und im Gegensatz zu den Investitionsgütern nicht als Produktionsmittel eingesetzt werden. </a:t>
            </a:r>
            <a:endParaRPr lang="de-DE" sz="2000" dirty="0" smtClean="0">
              <a:solidFill>
                <a:schemeClr val="bg1"/>
              </a:solidFill>
            </a:endParaRPr>
          </a:p>
          <a:p>
            <a:endParaRPr lang="de-DE" sz="2000" dirty="0" smtClean="0">
              <a:solidFill>
                <a:schemeClr val="bg1"/>
              </a:solidFill>
            </a:endParaRPr>
          </a:p>
          <a:p>
            <a:r>
              <a:rPr lang="de-DE" sz="2000" dirty="0" smtClean="0">
                <a:solidFill>
                  <a:schemeClr val="bg1"/>
                </a:solidFill>
              </a:rPr>
              <a:t>Unterschieden </a:t>
            </a:r>
            <a:r>
              <a:rPr lang="de-DE" sz="2000" dirty="0">
                <a:solidFill>
                  <a:schemeClr val="bg1"/>
                </a:solidFill>
              </a:rPr>
              <a:t>wird </a:t>
            </a:r>
            <a:r>
              <a:rPr lang="de-DE" sz="2000" dirty="0" smtClean="0">
                <a:solidFill>
                  <a:schemeClr val="bg1"/>
                </a:solidFill>
              </a:rPr>
              <a:t>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chemeClr val="bg1"/>
                </a:solidFill>
              </a:rPr>
              <a:t>Gebrauchsgüter </a:t>
            </a:r>
            <a:r>
              <a:rPr lang="de-DE" sz="2000" dirty="0">
                <a:solidFill>
                  <a:schemeClr val="bg1"/>
                </a:solidFill>
              </a:rPr>
              <a:t>(z. B. Wohnungseinrichtung oder Bekleidung</a:t>
            </a:r>
            <a:r>
              <a:rPr lang="de-DE" sz="2000" dirty="0" smtClean="0">
                <a:solidFill>
                  <a:schemeClr val="bg1"/>
                </a:solidFill>
              </a:rPr>
              <a:t>), die über einen längeren Zeitraum nutzbar sind </a:t>
            </a:r>
            <a:r>
              <a:rPr lang="de-DE" sz="2000" dirty="0">
                <a:solidFill>
                  <a:schemeClr val="bg1"/>
                </a:solidFill>
              </a:rPr>
              <a:t>und </a:t>
            </a:r>
            <a:endParaRPr lang="de-DE" sz="20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chemeClr val="bg1"/>
                </a:solidFill>
              </a:rPr>
              <a:t>Verbrauchsgüter </a:t>
            </a:r>
            <a:r>
              <a:rPr lang="de-DE" sz="2000" dirty="0">
                <a:solidFill>
                  <a:schemeClr val="bg1"/>
                </a:solidFill>
              </a:rPr>
              <a:t>(z. B. Lebensmittel), die nur einmal genutzt werden können</a:t>
            </a:r>
            <a:r>
              <a:rPr lang="de-DE" sz="2000" dirty="0" smtClean="0">
                <a:solidFill>
                  <a:schemeClr val="bg1"/>
                </a:solidFill>
              </a:rPr>
              <a:t>.</a:t>
            </a:r>
          </a:p>
          <a:p>
            <a:endParaRPr lang="de-DE" dirty="0" smtClean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r>
              <a:rPr lang="de-DE" sz="800" dirty="0" smtClean="0">
                <a:solidFill>
                  <a:schemeClr val="bg1"/>
                </a:solidFill>
                <a:sym typeface="Wingdings" panose="05000000000000000000" pitchFamily="2" charset="2"/>
              </a:rPr>
              <a:t>Quelle: http</a:t>
            </a:r>
            <a:r>
              <a:rPr lang="de-DE" sz="800" dirty="0">
                <a:solidFill>
                  <a:schemeClr val="bg1"/>
                </a:solidFill>
                <a:sym typeface="Wingdings" panose="05000000000000000000" pitchFamily="2" charset="2"/>
              </a:rPr>
              <a:t>://</a:t>
            </a:r>
            <a:r>
              <a:rPr lang="de-DE" sz="800" dirty="0" smtClean="0">
                <a:solidFill>
                  <a:schemeClr val="bg1"/>
                </a:solidFill>
                <a:sym typeface="Wingdings" panose="05000000000000000000" pitchFamily="2" charset="2"/>
              </a:rPr>
              <a:t>www.bpb.de/nachschlagen/lexika/lexikon-der-wirtschaft/19840/konsumgueter</a:t>
            </a:r>
            <a:r>
              <a:rPr lang="de-DE" altLang="de-DE" sz="800" dirty="0">
                <a:solidFill>
                  <a:schemeClr val="bg1"/>
                </a:solidFill>
                <a:ea typeface="Myriad Bold"/>
              </a:rPr>
              <a:t>, letzter Zugriff: 19.12.2018</a:t>
            </a:r>
            <a:r>
              <a:rPr lang="de-DE" altLang="de-DE" sz="800" b="1" dirty="0">
                <a:solidFill>
                  <a:schemeClr val="bg1"/>
                </a:solidFill>
                <a:ea typeface="Myriad Bold"/>
              </a:rPr>
              <a:t> </a:t>
            </a:r>
            <a:endParaRPr lang="de-DE" sz="800" dirty="0" smtClean="0">
              <a:solidFill>
                <a:schemeClr val="bg1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11907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359900" cy="707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extfeld 4"/>
          <p:cNvSpPr txBox="1">
            <a:spLocks noChangeArrowheads="1"/>
          </p:cNvSpPr>
          <p:nvPr/>
        </p:nvSpPr>
        <p:spPr bwMode="auto">
          <a:xfrm>
            <a:off x="6516688" y="3357563"/>
            <a:ext cx="2159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de-DE" altLang="de-DE" sz="3600" b="1">
                <a:solidFill>
                  <a:srgbClr val="3C1F5F"/>
                </a:solidFill>
                <a:latin typeface="Myriad Pro Cond"/>
                <a:ea typeface="Myriad Pro Cond"/>
                <a:cs typeface="Myriad Pro Cond"/>
              </a:rPr>
              <a:t>ALWIS…</a:t>
            </a:r>
            <a:endParaRPr lang="de-DE" altLang="de-DE" sz="3600">
              <a:solidFill>
                <a:srgbClr val="3C1F5F"/>
              </a:solidFill>
            </a:endParaRPr>
          </a:p>
        </p:txBody>
      </p:sp>
      <p:sp>
        <p:nvSpPr>
          <p:cNvPr id="18436" name="Textfeld 6"/>
          <p:cNvSpPr txBox="1">
            <a:spLocks noChangeArrowheads="1"/>
          </p:cNvSpPr>
          <p:nvPr/>
        </p:nvSpPr>
        <p:spPr bwMode="auto">
          <a:xfrm>
            <a:off x="4356100" y="5445125"/>
            <a:ext cx="45370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de-DE" altLang="de-DE">
                <a:solidFill>
                  <a:srgbClr val="3C1F5F"/>
                </a:solidFill>
                <a:latin typeface="Myriad Pro Cond"/>
                <a:ea typeface="Myriad Pro Cond"/>
                <a:cs typeface="Myriad Pro Cond"/>
              </a:rPr>
              <a:t>…wo Schule und Beruf zusammenfinden</a:t>
            </a:r>
            <a:endParaRPr lang="de-DE" altLang="de-DE">
              <a:solidFill>
                <a:srgbClr val="3C1F5F"/>
              </a:solidFill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4A97C-D38B-4E87-AD4F-E8369B543530}" type="slidenum">
              <a:rPr lang="de-DE" altLang="de-DE" smtClean="0"/>
              <a:pPr/>
              <a:t>16</a:t>
            </a:fld>
            <a:endParaRPr lang="de-DE" alt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59900" cy="707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Textfeld 3"/>
          <p:cNvSpPr txBox="1">
            <a:spLocks noChangeArrowheads="1"/>
          </p:cNvSpPr>
          <p:nvPr/>
        </p:nvSpPr>
        <p:spPr bwMode="auto">
          <a:xfrm>
            <a:off x="2483768" y="1773238"/>
            <a:ext cx="67325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altLang="de-DE" sz="3600" b="1" dirty="0">
                <a:solidFill>
                  <a:schemeClr val="bg1"/>
                </a:solidFill>
                <a:latin typeface="Myriad Pro Cond"/>
              </a:rPr>
              <a:t>Worum geht‘s? </a:t>
            </a:r>
          </a:p>
        </p:txBody>
      </p:sp>
      <p:sp>
        <p:nvSpPr>
          <p:cNvPr id="5126" name="Textfeld 4"/>
          <p:cNvSpPr txBox="1">
            <a:spLocks noChangeArrowheads="1"/>
          </p:cNvSpPr>
          <p:nvPr/>
        </p:nvSpPr>
        <p:spPr bwMode="auto">
          <a:xfrm>
            <a:off x="683568" y="2708920"/>
            <a:ext cx="8208912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2400" dirty="0">
                <a:solidFill>
                  <a:schemeClr val="bg1"/>
                </a:solidFill>
                <a:latin typeface="Arial" charset="0"/>
              </a:rPr>
              <a:t>Jede*r Spieler*in produziert ein Gut und konsumiert ein Gut.</a:t>
            </a:r>
            <a:endParaRPr lang="de-DE" sz="2800" b="1" dirty="0">
              <a:solidFill>
                <a:schemeClr val="bg1"/>
              </a:solidFill>
              <a:latin typeface="Arial" charset="0"/>
            </a:endParaRPr>
          </a:p>
          <a:p>
            <a:r>
              <a:rPr lang="de-DE" sz="2400" dirty="0" smtClean="0">
                <a:solidFill>
                  <a:schemeClr val="bg1"/>
                </a:solidFill>
                <a:latin typeface="Arial" charset="0"/>
              </a:rPr>
              <a:t>Jede*r Spieler*in will ein Gut haben, das er/sie </a:t>
            </a:r>
            <a:r>
              <a:rPr lang="de-DE" sz="2400" dirty="0">
                <a:solidFill>
                  <a:schemeClr val="bg1"/>
                </a:solidFill>
                <a:latin typeface="Arial" charset="0"/>
              </a:rPr>
              <a:t>selbst nicht </a:t>
            </a:r>
            <a:r>
              <a:rPr lang="de-DE" sz="2400" dirty="0" smtClean="0">
                <a:solidFill>
                  <a:schemeClr val="bg1"/>
                </a:solidFill>
                <a:latin typeface="Arial" charset="0"/>
              </a:rPr>
              <a:t>herstellt. </a:t>
            </a:r>
          </a:p>
          <a:p>
            <a:r>
              <a:rPr lang="de-DE" sz="2400" dirty="0" smtClean="0">
                <a:solidFill>
                  <a:schemeClr val="bg1"/>
                </a:solidFill>
                <a:latin typeface="Arial" charset="0"/>
              </a:rPr>
              <a:t>Daher müsst ihr in eurer Handelszone drei Güter tauschen: </a:t>
            </a:r>
          </a:p>
          <a:p>
            <a:endParaRPr lang="de-DE" sz="1000" dirty="0" smtClean="0">
              <a:solidFill>
                <a:schemeClr val="bg1"/>
              </a:solidFill>
              <a:latin typeface="Arial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chemeClr val="bg1"/>
                </a:solidFill>
                <a:latin typeface="Arial" charset="0"/>
              </a:rPr>
              <a:t>Schokolade </a:t>
            </a:r>
          </a:p>
          <a:p>
            <a:endParaRPr lang="de-DE" dirty="0" smtClean="0">
              <a:solidFill>
                <a:schemeClr val="bg1"/>
              </a:solidFill>
              <a:latin typeface="Arial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chemeClr val="bg1"/>
                </a:solidFill>
                <a:latin typeface="Arial" charset="0"/>
              </a:rPr>
              <a:t>Brot </a:t>
            </a:r>
          </a:p>
          <a:p>
            <a:endParaRPr lang="de-DE" dirty="0" smtClean="0">
              <a:solidFill>
                <a:schemeClr val="bg1"/>
              </a:solidFill>
              <a:latin typeface="Arial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chemeClr val="bg1"/>
                </a:solidFill>
                <a:latin typeface="Arial" charset="0"/>
              </a:rPr>
              <a:t>Fisch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98" t="3586" r="32445" b="-443"/>
          <a:stretch/>
        </p:blipFill>
        <p:spPr>
          <a:xfrm>
            <a:off x="4139952" y="4653136"/>
            <a:ext cx="1080120" cy="19442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Foliennummernplatzhalt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r>
              <a:rPr lang="de-DE" altLang="de-DE" dirty="0" smtClean="0"/>
              <a:t>2</a:t>
            </a:r>
            <a:endParaRPr lang="de-DE" alt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59900" cy="707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4A97C-D38B-4E87-AD4F-E8369B543530}" type="slidenum">
              <a:rPr lang="de-DE" altLang="de-DE" smtClean="0"/>
              <a:pPr/>
              <a:t>3</a:t>
            </a:fld>
            <a:endParaRPr lang="de-DE" altLang="de-DE" dirty="0"/>
          </a:p>
        </p:txBody>
      </p:sp>
      <p:sp>
        <p:nvSpPr>
          <p:cNvPr id="8" name="Rechteck 5"/>
          <p:cNvSpPr>
            <a:spLocks noChangeArrowheads="1"/>
          </p:cNvSpPr>
          <p:nvPr/>
        </p:nvSpPr>
        <p:spPr bwMode="auto">
          <a:xfrm>
            <a:off x="2483768" y="1774557"/>
            <a:ext cx="662463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altLang="de-DE" sz="3600" b="1" dirty="0" smtClean="0">
                <a:solidFill>
                  <a:schemeClr val="bg1"/>
                </a:solidFill>
                <a:latin typeface="Myriad Pro Cond"/>
              </a:rPr>
              <a:t>Spielverlauf</a:t>
            </a:r>
            <a:endParaRPr lang="de-DE" altLang="de-DE" sz="3600" b="1" dirty="0">
              <a:solidFill>
                <a:schemeClr val="bg1"/>
              </a:solidFill>
              <a:latin typeface="Myriad Pro Cond"/>
            </a:endParaRPr>
          </a:p>
        </p:txBody>
      </p:sp>
      <p:sp>
        <p:nvSpPr>
          <p:cNvPr id="6" name="Inhaltsplatzhalter 2"/>
          <p:cNvSpPr txBox="1">
            <a:spLocks/>
          </p:cNvSpPr>
          <p:nvPr/>
        </p:nvSpPr>
        <p:spPr>
          <a:xfrm>
            <a:off x="914400" y="3068959"/>
            <a:ext cx="5638800" cy="278893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de-DE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Spieldauer: Proberunde</a:t>
            </a:r>
            <a:r>
              <a:rPr kumimoji="0" lang="de-DE" sz="24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 + </a:t>
            </a:r>
            <a:r>
              <a:rPr kumimoji="0" lang="de-DE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8 weitere Runden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de-DE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Startpunktzahl: 40 Punkte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de-DE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Ziel: möglichst viele Punkte am Ende des Spiels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7456" y="2824388"/>
            <a:ext cx="1822976" cy="27344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Rechteck 3"/>
          <p:cNvSpPr/>
          <p:nvPr/>
        </p:nvSpPr>
        <p:spPr>
          <a:xfrm>
            <a:off x="6699773" y="6153985"/>
            <a:ext cx="168828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/>
            <a:r>
              <a:rPr lang="de-DE" altLang="de-DE" sz="800" dirty="0">
                <a:solidFill>
                  <a:schemeClr val="bg1"/>
                </a:solidFill>
              </a:rPr>
              <a:t>(Foto: </a:t>
            </a:r>
            <a:r>
              <a:rPr lang="de-DE" altLang="de-DE" sz="800" dirty="0" smtClean="0">
                <a:solidFill>
                  <a:schemeClr val="bg1"/>
                </a:solidFill>
              </a:rPr>
              <a:t>© </a:t>
            </a:r>
            <a:r>
              <a:rPr lang="de-DE" altLang="de-DE" sz="800" dirty="0" err="1" smtClean="0">
                <a:solidFill>
                  <a:schemeClr val="bg1"/>
                </a:solidFill>
              </a:rPr>
              <a:t>PhotoSG</a:t>
            </a:r>
            <a:r>
              <a:rPr lang="de-DE" altLang="de-DE" sz="800" dirty="0">
                <a:solidFill>
                  <a:schemeClr val="bg1"/>
                </a:solidFill>
              </a:rPr>
              <a:t> </a:t>
            </a:r>
            <a:r>
              <a:rPr lang="de-DE" altLang="de-DE" sz="800" dirty="0" smtClean="0">
                <a:solidFill>
                  <a:schemeClr val="bg1"/>
                </a:solidFill>
              </a:rPr>
              <a:t>– Fotolia.com)</a:t>
            </a:r>
            <a:endParaRPr lang="de-DE" altLang="de-DE" sz="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59900" cy="707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Textfeld 3"/>
          <p:cNvSpPr txBox="1">
            <a:spLocks noChangeArrowheads="1"/>
          </p:cNvSpPr>
          <p:nvPr/>
        </p:nvSpPr>
        <p:spPr bwMode="auto">
          <a:xfrm>
            <a:off x="2483768" y="1774557"/>
            <a:ext cx="673258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altLang="de-DE" sz="3600" b="1" dirty="0" smtClean="0">
                <a:solidFill>
                  <a:schemeClr val="bg1"/>
                </a:solidFill>
                <a:latin typeface="Myriad Pro Cond"/>
              </a:rPr>
              <a:t>Spieltypen-Auslosung</a:t>
            </a:r>
            <a:endParaRPr lang="de-DE" altLang="de-DE" sz="3600" b="1" dirty="0">
              <a:solidFill>
                <a:schemeClr val="bg1"/>
              </a:solidFill>
              <a:latin typeface="Myriad Pro Cond"/>
            </a:endParaRPr>
          </a:p>
        </p:txBody>
      </p:sp>
      <p:sp>
        <p:nvSpPr>
          <p:cNvPr id="5126" name="Textfeld 4"/>
          <p:cNvSpPr txBox="1">
            <a:spLocks noChangeArrowheads="1"/>
          </p:cNvSpPr>
          <p:nvPr/>
        </p:nvSpPr>
        <p:spPr bwMode="auto">
          <a:xfrm>
            <a:off x="560782" y="2657232"/>
            <a:ext cx="8238335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2400" b="1" dirty="0" smtClean="0">
                <a:solidFill>
                  <a:srgbClr val="FF0000"/>
                </a:solidFill>
              </a:rPr>
              <a:t>Typ 1 (rot):	</a:t>
            </a:r>
            <a:r>
              <a:rPr lang="de-DE" sz="2400" dirty="0" smtClean="0">
                <a:solidFill>
                  <a:schemeClr val="bg1"/>
                </a:solidFill>
              </a:rPr>
              <a:t>	</a:t>
            </a:r>
            <a:r>
              <a:rPr lang="de-DE" sz="2400" dirty="0">
                <a:solidFill>
                  <a:schemeClr val="bg1"/>
                </a:solidFill>
              </a:rPr>
              <a:t>produziert Brot</a:t>
            </a:r>
          </a:p>
          <a:p>
            <a:r>
              <a:rPr lang="de-DE" sz="2400" dirty="0" smtClean="0">
                <a:solidFill>
                  <a:schemeClr val="bg1"/>
                </a:solidFill>
              </a:rPr>
              <a:t>			konsumiert Schokolade</a:t>
            </a:r>
          </a:p>
          <a:p>
            <a:r>
              <a:rPr lang="de-DE" sz="2400" dirty="0" smtClean="0">
                <a:solidFill>
                  <a:schemeClr val="bg1"/>
                </a:solidFill>
              </a:rPr>
              <a:t>			</a:t>
            </a:r>
          </a:p>
          <a:p>
            <a:r>
              <a:rPr lang="de-DE" sz="2400" b="1" dirty="0" smtClean="0">
                <a:solidFill>
                  <a:srgbClr val="92D050"/>
                </a:solidFill>
              </a:rPr>
              <a:t>Typ 2 (grün):</a:t>
            </a:r>
            <a:r>
              <a:rPr lang="de-DE" sz="2400" dirty="0" smtClean="0">
                <a:solidFill>
                  <a:schemeClr val="bg1"/>
                </a:solidFill>
              </a:rPr>
              <a:t>	produziert Fisch</a:t>
            </a:r>
            <a:endParaRPr lang="de-DE" sz="2400" dirty="0">
              <a:solidFill>
                <a:schemeClr val="bg1"/>
              </a:solidFill>
            </a:endParaRPr>
          </a:p>
          <a:p>
            <a:r>
              <a:rPr lang="de-DE" sz="2400" dirty="0" smtClean="0">
                <a:solidFill>
                  <a:schemeClr val="bg1"/>
                </a:solidFill>
              </a:rPr>
              <a:t>			konsumiert Brot</a:t>
            </a:r>
          </a:p>
          <a:p>
            <a:r>
              <a:rPr lang="de-DE" sz="2400" dirty="0" smtClean="0">
                <a:solidFill>
                  <a:schemeClr val="bg1"/>
                </a:solidFill>
              </a:rPr>
              <a:t>			</a:t>
            </a:r>
            <a:endParaRPr lang="de-DE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de-DE" sz="2400" b="1" dirty="0" smtClean="0">
                <a:solidFill>
                  <a:schemeClr val="tx2">
                    <a:lumMod val="75000"/>
                  </a:schemeClr>
                </a:solidFill>
              </a:rPr>
              <a:t>Typ 3 (blau):</a:t>
            </a:r>
            <a:r>
              <a:rPr lang="de-DE" sz="2400" dirty="0" smtClean="0">
                <a:solidFill>
                  <a:schemeClr val="bg1"/>
                </a:solidFill>
              </a:rPr>
              <a:t>		</a:t>
            </a:r>
            <a:r>
              <a:rPr lang="de-DE" sz="2400" dirty="0">
                <a:solidFill>
                  <a:schemeClr val="bg1"/>
                </a:solidFill>
              </a:rPr>
              <a:t>produziert Schokolade</a:t>
            </a:r>
          </a:p>
          <a:p>
            <a:r>
              <a:rPr lang="de-DE" sz="2400" dirty="0" smtClean="0">
                <a:solidFill>
                  <a:schemeClr val="bg1"/>
                </a:solidFill>
              </a:rPr>
              <a:t>			konsumiert Fisch</a:t>
            </a:r>
          </a:p>
          <a:p>
            <a:r>
              <a:rPr lang="de-DE" sz="2400" dirty="0" smtClean="0">
                <a:solidFill>
                  <a:schemeClr val="bg1"/>
                </a:solidFill>
              </a:rPr>
              <a:t>			</a:t>
            </a:r>
          </a:p>
          <a:p>
            <a:pPr algn="ctr"/>
            <a:r>
              <a:rPr lang="de-DE" sz="2000" dirty="0" smtClean="0">
                <a:solidFill>
                  <a:schemeClr val="bg1"/>
                </a:solidFill>
              </a:rPr>
              <a:t>Jede*r Spieler*in zieht eine Anstecknadel mit seinem/ihrem Typ.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4A97C-D38B-4E87-AD4F-E8369B543530}" type="slidenum">
              <a:rPr lang="de-DE" altLang="de-DE" smtClean="0"/>
              <a:pPr/>
              <a:t>4</a:t>
            </a:fld>
            <a:endParaRPr lang="de-DE" alt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50" r="31100"/>
          <a:stretch/>
        </p:blipFill>
        <p:spPr>
          <a:xfrm>
            <a:off x="6867854" y="2896480"/>
            <a:ext cx="1504292" cy="26207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59900" cy="707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4A97C-D38B-4E87-AD4F-E8369B543530}" type="slidenum">
              <a:rPr lang="de-DE" altLang="de-DE" smtClean="0"/>
              <a:pPr/>
              <a:t>5</a:t>
            </a:fld>
            <a:endParaRPr lang="de-DE" altLang="de-DE" dirty="0"/>
          </a:p>
        </p:txBody>
      </p:sp>
      <p:sp>
        <p:nvSpPr>
          <p:cNvPr id="8" name="Rechteck 5"/>
          <p:cNvSpPr>
            <a:spLocks noChangeArrowheads="1"/>
          </p:cNvSpPr>
          <p:nvPr/>
        </p:nvSpPr>
        <p:spPr bwMode="auto">
          <a:xfrm>
            <a:off x="2483768" y="1774557"/>
            <a:ext cx="662463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altLang="de-DE" sz="3600" b="1" dirty="0" smtClean="0">
                <a:solidFill>
                  <a:schemeClr val="bg1"/>
                </a:solidFill>
                <a:latin typeface="Myriad Pro Cond"/>
              </a:rPr>
              <a:t>Spielregeln </a:t>
            </a:r>
            <a:endParaRPr lang="de-DE" altLang="de-DE" sz="3600" b="1" dirty="0">
              <a:solidFill>
                <a:schemeClr val="bg1"/>
              </a:solidFill>
              <a:latin typeface="Myriad Pro Cond"/>
            </a:endParaRPr>
          </a:p>
        </p:txBody>
      </p:sp>
      <p:sp>
        <p:nvSpPr>
          <p:cNvPr id="6" name="Textfeld 4"/>
          <p:cNvSpPr txBox="1">
            <a:spLocks noChangeArrowheads="1"/>
          </p:cNvSpPr>
          <p:nvPr/>
        </p:nvSpPr>
        <p:spPr bwMode="auto">
          <a:xfrm>
            <a:off x="539552" y="2616001"/>
            <a:ext cx="7818662" cy="3939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9112" lvl="1" indent="-342900" eaLnBrk="1" hangingPunct="1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de-DE" altLang="de-DE" sz="2400" dirty="0" smtClean="0">
                <a:solidFill>
                  <a:schemeClr val="bg1"/>
                </a:solidFill>
                <a:ea typeface="Myriad Bold"/>
              </a:rPr>
              <a:t>In der Produktionsstätte erhaltet ihr das Gut, das ihr produziert.</a:t>
            </a:r>
          </a:p>
          <a:p>
            <a:pPr marL="519112" lvl="1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de-DE" altLang="de-DE" sz="2400" dirty="0" smtClean="0">
                <a:solidFill>
                  <a:schemeClr val="bg1"/>
                </a:solidFill>
                <a:ea typeface="Myriad Bold"/>
              </a:rPr>
              <a:t>Es gibt 3 Handelszonen: A, B und C</a:t>
            </a:r>
          </a:p>
          <a:p>
            <a:pPr marL="976312" lvl="2" indent="-342900" eaLnBrk="1" hangingPunct="1">
              <a:buFont typeface="Wingdings" panose="05000000000000000000" pitchFamily="2" charset="2"/>
              <a:buChar char="Ø"/>
              <a:defRPr/>
            </a:pPr>
            <a:r>
              <a:rPr lang="de-DE" altLang="de-DE" sz="2400" dirty="0" smtClean="0">
                <a:solidFill>
                  <a:schemeClr val="bg1"/>
                </a:solidFill>
                <a:ea typeface="Myriad Bold"/>
              </a:rPr>
              <a:t>In welcher Zone ihr euer Produkt tauschen dürft, erfahrt ihr vor jeder Runde durch die Auslosung der Handelskärtchen, auf denen auch eine Zahl notiert ist, z. B. A1, B2.</a:t>
            </a:r>
          </a:p>
          <a:p>
            <a:pPr marL="519112" lvl="1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de-DE" altLang="de-DE" sz="2400" dirty="0" smtClean="0">
                <a:solidFill>
                  <a:schemeClr val="bg1"/>
                </a:solidFill>
                <a:ea typeface="Myriad Bold"/>
              </a:rPr>
              <a:t>Ihr dürft nur in eurer Zone tauschen und nur mit dem/der Spieler*in, der/die die gleiche Zahl hat, </a:t>
            </a:r>
            <a:br>
              <a:rPr lang="de-DE" altLang="de-DE" sz="2400" dirty="0" smtClean="0">
                <a:solidFill>
                  <a:schemeClr val="bg1"/>
                </a:solidFill>
                <a:ea typeface="Myriad Bold"/>
              </a:rPr>
            </a:br>
            <a:r>
              <a:rPr lang="de-DE" altLang="de-DE" sz="2400" dirty="0" smtClean="0">
                <a:solidFill>
                  <a:schemeClr val="bg1"/>
                </a:solidFill>
                <a:ea typeface="Myriad Bold"/>
              </a:rPr>
              <a:t>z. B. Spieler*in B2 tauscht mit Spieler*in B2.</a:t>
            </a:r>
            <a:endParaRPr lang="de-DE" altLang="de-DE" sz="2800" dirty="0">
              <a:solidFill>
                <a:schemeClr val="bg1"/>
              </a:solidFill>
              <a:ea typeface="Myriad Bo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59900" cy="707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Textfeld 3"/>
          <p:cNvSpPr txBox="1">
            <a:spLocks noChangeArrowheads="1"/>
          </p:cNvSpPr>
          <p:nvPr/>
        </p:nvSpPr>
        <p:spPr bwMode="auto">
          <a:xfrm>
            <a:off x="2483768" y="1773238"/>
            <a:ext cx="673258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altLang="de-DE" sz="3600" b="1" dirty="0" smtClean="0">
                <a:solidFill>
                  <a:schemeClr val="bg1"/>
                </a:solidFill>
                <a:latin typeface="Myriad Pro Cond"/>
              </a:rPr>
              <a:t>Der Tausch </a:t>
            </a:r>
            <a:endParaRPr lang="de-DE" altLang="de-DE" sz="3600" b="1" dirty="0">
              <a:solidFill>
                <a:schemeClr val="bg1"/>
              </a:solidFill>
              <a:latin typeface="Myriad Pro Cond"/>
            </a:endParaRPr>
          </a:p>
        </p:txBody>
      </p:sp>
      <p:sp>
        <p:nvSpPr>
          <p:cNvPr id="5126" name="Textfeld 4"/>
          <p:cNvSpPr txBox="1">
            <a:spLocks noChangeArrowheads="1"/>
          </p:cNvSpPr>
          <p:nvPr/>
        </p:nvSpPr>
        <p:spPr bwMode="auto">
          <a:xfrm>
            <a:off x="683568" y="2419569"/>
            <a:ext cx="8238335" cy="417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u="sng" dirty="0" smtClean="0">
                <a:solidFill>
                  <a:schemeClr val="bg1"/>
                </a:solidFill>
              </a:rPr>
              <a:t>Möglichkeit 1:</a:t>
            </a:r>
            <a:r>
              <a:rPr lang="de-DE" sz="2000" dirty="0" smtClean="0">
                <a:solidFill>
                  <a:schemeClr val="bg1"/>
                </a:solidFill>
              </a:rPr>
              <a:t> Euer/Eure Mitspieler*in hat genau das Produkt, das ihr konsumieren wollt und umgekehrt.</a:t>
            </a:r>
          </a:p>
          <a:p>
            <a:pPr>
              <a:spcAft>
                <a:spcPts val="300"/>
              </a:spcAft>
            </a:pPr>
            <a:r>
              <a:rPr lang="de-DE" sz="2000" dirty="0" smtClean="0">
                <a:solidFill>
                  <a:schemeClr val="bg1"/>
                </a:solidFill>
              </a:rPr>
              <a:t>	</a:t>
            </a:r>
            <a:r>
              <a:rPr lang="de-DE" sz="2000" dirty="0">
                <a:solidFill>
                  <a:schemeClr val="bg1"/>
                </a:solidFill>
                <a:sym typeface="Wingdings" panose="05000000000000000000" pitchFamily="2" charset="2"/>
              </a:rPr>
              <a:t></a:t>
            </a:r>
            <a:r>
              <a:rPr lang="de-DE" sz="2000" dirty="0" smtClean="0">
                <a:solidFill>
                  <a:schemeClr val="bg1"/>
                </a:solidFill>
              </a:rPr>
              <a:t> </a:t>
            </a:r>
            <a:r>
              <a:rPr lang="de-DE" sz="2000" dirty="0">
                <a:solidFill>
                  <a:schemeClr val="bg1"/>
                </a:solidFill>
              </a:rPr>
              <a:t>I</a:t>
            </a:r>
            <a:r>
              <a:rPr lang="de-DE" sz="2000" dirty="0" smtClean="0">
                <a:solidFill>
                  <a:schemeClr val="bg1"/>
                </a:solidFill>
              </a:rPr>
              <a:t>hr tauscht also und erhaltet beide 20 Punkte für den 	erfolgreichen Tausch.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u="sng" dirty="0" smtClean="0">
                <a:solidFill>
                  <a:schemeClr val="bg1"/>
                </a:solidFill>
              </a:rPr>
              <a:t>Möglichkeit 2:</a:t>
            </a:r>
            <a:r>
              <a:rPr lang="de-DE" sz="2000" dirty="0" smtClean="0">
                <a:solidFill>
                  <a:schemeClr val="bg1"/>
                </a:solidFill>
              </a:rPr>
              <a:t> Ihr habt beide nicht das Produkt, das der andere will, und tauscht nicht. Das Produkt, das ihr behaltet, müsst ihr lagern.</a:t>
            </a:r>
          </a:p>
          <a:p>
            <a:pPr>
              <a:spcAft>
                <a:spcPts val="300"/>
              </a:spcAft>
            </a:pPr>
            <a:r>
              <a:rPr lang="de-DE" sz="2000" dirty="0" smtClean="0">
                <a:solidFill>
                  <a:schemeClr val="bg1"/>
                </a:solidFill>
              </a:rPr>
              <a:t>	</a:t>
            </a:r>
            <a:r>
              <a:rPr lang="de-DE" sz="2000" dirty="0">
                <a:solidFill>
                  <a:schemeClr val="bg1"/>
                </a:solidFill>
                <a:sym typeface="Wingdings" panose="05000000000000000000" pitchFamily="2" charset="2"/>
              </a:rPr>
              <a:t></a:t>
            </a:r>
            <a:r>
              <a:rPr lang="de-DE" sz="2000" dirty="0" smtClean="0">
                <a:solidFill>
                  <a:schemeClr val="bg1"/>
                </a:solidFill>
              </a:rPr>
              <a:t> </a:t>
            </a:r>
            <a:r>
              <a:rPr lang="de-DE" sz="2000" dirty="0">
                <a:solidFill>
                  <a:schemeClr val="bg1"/>
                </a:solidFill>
              </a:rPr>
              <a:t>E</a:t>
            </a:r>
            <a:r>
              <a:rPr lang="de-DE" sz="2000" dirty="0" smtClean="0">
                <a:solidFill>
                  <a:schemeClr val="bg1"/>
                </a:solidFill>
              </a:rPr>
              <a:t>s fallen Lagerkosten an und es werden beiden 	Spieler*innen Punkte abgezogen.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u="sng" dirty="0" smtClean="0">
                <a:solidFill>
                  <a:schemeClr val="bg1"/>
                </a:solidFill>
              </a:rPr>
              <a:t>Möglichkeit 3:</a:t>
            </a:r>
            <a:r>
              <a:rPr lang="de-DE" sz="2000" dirty="0" smtClean="0">
                <a:solidFill>
                  <a:schemeClr val="bg1"/>
                </a:solidFill>
              </a:rPr>
              <a:t> Die Spieler*innen tauschen, weil eine*r das Gut erhalten kann, das er/sie konsumieren möchte, der/die andere Spieler*in erhält ein Gut, dass er/sie nicht braucht. </a:t>
            </a:r>
          </a:p>
          <a:p>
            <a:r>
              <a:rPr lang="de-DE" sz="2000" dirty="0" smtClean="0">
                <a:solidFill>
                  <a:schemeClr val="bg1"/>
                </a:solidFill>
              </a:rPr>
              <a:t>	</a:t>
            </a:r>
            <a:r>
              <a:rPr lang="de-DE" sz="2000" dirty="0" smtClean="0">
                <a:solidFill>
                  <a:schemeClr val="bg1"/>
                </a:solidFill>
                <a:sym typeface="Wingdings" panose="05000000000000000000" pitchFamily="2" charset="2"/>
              </a:rPr>
              <a:t></a:t>
            </a:r>
            <a:r>
              <a:rPr lang="de-DE" sz="2000" dirty="0" smtClean="0">
                <a:solidFill>
                  <a:schemeClr val="bg1"/>
                </a:solidFill>
              </a:rPr>
              <a:t> Ein*e Spieler*in erhält 20 Punkte für den erfolgreichen 	Tausch, dem/der anderen werden Lagerkosten abgezogen.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4A97C-D38B-4E87-AD4F-E8369B543530}" type="slidenum">
              <a:rPr lang="de-DE" altLang="de-DE" smtClean="0"/>
              <a:pPr/>
              <a:t>6</a:t>
            </a:fld>
            <a:endParaRPr lang="de-DE" alt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59900" cy="707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Textfeld 3"/>
          <p:cNvSpPr txBox="1">
            <a:spLocks noChangeArrowheads="1"/>
          </p:cNvSpPr>
          <p:nvPr/>
        </p:nvSpPr>
        <p:spPr bwMode="auto">
          <a:xfrm>
            <a:off x="2483768" y="1773238"/>
            <a:ext cx="673258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altLang="de-DE" sz="3600" b="1" dirty="0" smtClean="0">
                <a:solidFill>
                  <a:schemeClr val="bg1"/>
                </a:solidFill>
                <a:latin typeface="Myriad Pro Cond"/>
              </a:rPr>
              <a:t>Tauschprämie/Lagerkosten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4A97C-D38B-4E87-AD4F-E8369B543530}" type="slidenum">
              <a:rPr lang="de-DE" altLang="de-DE" smtClean="0"/>
              <a:pPr/>
              <a:t>7</a:t>
            </a:fld>
            <a:endParaRPr lang="de-DE" altLang="de-DE"/>
          </a:p>
        </p:txBody>
      </p:sp>
      <p:graphicFrame>
        <p:nvGraphicFramePr>
          <p:cNvPr id="6" name="Group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3774372"/>
              </p:ext>
            </p:extLst>
          </p:nvPr>
        </p:nvGraphicFramePr>
        <p:xfrm>
          <a:off x="755514" y="2900197"/>
          <a:ext cx="7848872" cy="2960752"/>
        </p:xfrm>
        <a:graphic>
          <a:graphicData uri="http://schemas.openxmlformats.org/drawingml/2006/table">
            <a:tbl>
              <a:tblPr/>
              <a:tblGrid>
                <a:gridCol w="3924436"/>
                <a:gridCol w="3924436"/>
              </a:tblGrid>
              <a:tr h="48044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Startpunktezahl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40 Punkte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  <a:tr h="5524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gewünschtes Konsumgut erhalten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+ 20 Punkte für Tausch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  <a:tr h="5524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Schokolade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- 1 Punkt für Lagerkosten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</a:tr>
              <a:tr h="5524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Brot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- 4 Punkte für Lagerkosten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  <a:tr h="5524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Fisch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- 9 Punkte für Lagerkosten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66449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59900" cy="707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>
          <a:xfrm>
            <a:off x="6701224" y="6330761"/>
            <a:ext cx="2133600" cy="365125"/>
          </a:xfrm>
        </p:spPr>
        <p:txBody>
          <a:bodyPr/>
          <a:lstStyle/>
          <a:p>
            <a:fld id="{CAD4A97C-D38B-4E87-AD4F-E8369B543530}" type="slidenum">
              <a:rPr lang="de-DE" altLang="de-DE" smtClean="0"/>
              <a:pPr/>
              <a:t>8</a:t>
            </a:fld>
            <a:endParaRPr lang="de-DE" altLang="de-DE" dirty="0"/>
          </a:p>
        </p:txBody>
      </p:sp>
      <p:sp>
        <p:nvSpPr>
          <p:cNvPr id="8" name="Rechteck 5"/>
          <p:cNvSpPr>
            <a:spLocks noChangeArrowheads="1"/>
          </p:cNvSpPr>
          <p:nvPr/>
        </p:nvSpPr>
        <p:spPr bwMode="auto">
          <a:xfrm>
            <a:off x="2483768" y="1774557"/>
            <a:ext cx="662463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altLang="de-DE" sz="3600" b="1" dirty="0" smtClean="0">
                <a:solidFill>
                  <a:schemeClr val="bg1"/>
                </a:solidFill>
                <a:latin typeface="Myriad Pro Cond"/>
              </a:rPr>
              <a:t>Protokollblatt</a:t>
            </a:r>
            <a:endParaRPr lang="de-DE" altLang="de-DE" sz="3600" b="1" dirty="0">
              <a:solidFill>
                <a:schemeClr val="bg1"/>
              </a:solidFill>
              <a:latin typeface="Myriad Pro Cond"/>
            </a:endParaRPr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4393667"/>
              </p:ext>
            </p:extLst>
          </p:nvPr>
        </p:nvGraphicFramePr>
        <p:xfrm>
          <a:off x="574739" y="2564904"/>
          <a:ext cx="8260085" cy="3760307"/>
        </p:xfrm>
        <a:graphic>
          <a:graphicData uri="http://schemas.openxmlformats.org/drawingml/2006/table">
            <a:tbl>
              <a:tblPr/>
              <a:tblGrid>
                <a:gridCol w="1717557"/>
                <a:gridCol w="817527"/>
                <a:gridCol w="818105"/>
                <a:gridCol w="817527"/>
                <a:gridCol w="818105"/>
                <a:gridCol w="817527"/>
                <a:gridCol w="818105"/>
                <a:gridCol w="817527"/>
                <a:gridCol w="818105"/>
              </a:tblGrid>
              <a:tr h="33668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8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Runde</a:t>
                      </a:r>
                      <a:endParaRPr lang="de-DE" sz="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76711" marR="76711" marT="38356" marB="38356" anchor="ctr">
                    <a:lnL>
                      <a:noFill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171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8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1</a:t>
                      </a:r>
                      <a:endParaRPr lang="de-DE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8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2</a:t>
                      </a:r>
                      <a:endParaRPr lang="de-DE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8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3</a:t>
                      </a:r>
                      <a:endParaRPr lang="de-DE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8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4</a:t>
                      </a:r>
                      <a:endParaRPr lang="de-DE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8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5</a:t>
                      </a:r>
                      <a:endParaRPr lang="de-DE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8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6</a:t>
                      </a:r>
                      <a:endParaRPr lang="de-DE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8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7</a:t>
                      </a:r>
                      <a:endParaRPr lang="de-DE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8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8</a:t>
                      </a:r>
                      <a:endParaRPr lang="de-DE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90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8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Gut vor dem Handel</a:t>
                      </a:r>
                      <a:endParaRPr lang="de-DE" sz="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76711" marR="76711" marT="38356" marB="38356" anchor="ctr">
                    <a:lnL>
                      <a:noFill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171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8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8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8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8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8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8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8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8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26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8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Name des/der Tauschpart-</a:t>
                      </a:r>
                      <a:r>
                        <a:rPr lang="de-DE" sz="800" b="1" dirty="0" err="1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ners</a:t>
                      </a:r>
                      <a:r>
                        <a:rPr lang="de-DE" sz="8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/Tauschpartnerin</a:t>
                      </a:r>
                      <a:endParaRPr lang="de-DE" sz="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76711" marR="76711" marT="38356" marB="38356" anchor="ctr">
                    <a:lnL>
                      <a:noFill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171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8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8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8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8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8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8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8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8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761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8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Typ des/der Partners/ Partnerin (Nummer)</a:t>
                      </a:r>
                      <a:endParaRPr lang="de-DE" sz="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76711" marR="76711" marT="38356" marB="38356" anchor="ctr">
                    <a:lnL>
                      <a:noFill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171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8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8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8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8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8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8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8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8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713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8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Gut des/der Tausch-partners/Tauschpartnerin</a:t>
                      </a:r>
                      <a:endParaRPr lang="de-DE" sz="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76711" marR="76711" marT="38356" marB="38356" anchor="ctr">
                    <a:lnL>
                      <a:noFill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171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8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8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8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8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8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8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8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8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26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8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Startpunkte/Punkte der letzten Runde</a:t>
                      </a:r>
                      <a:endParaRPr lang="de-DE" sz="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76711" marR="76711" marT="38356" marB="38356" anchor="ctr">
                    <a:lnL>
                      <a:noFill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171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8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40</a:t>
                      </a:r>
                      <a:endParaRPr lang="de-DE" sz="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8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8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de-DE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8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8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8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8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26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8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gewünschtes Produkt erhalten: + 20 Punkte</a:t>
                      </a:r>
                      <a:endParaRPr lang="de-DE" sz="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76711" marR="76711" marT="38356" marB="38356" anchor="ctr">
                    <a:lnL>
                      <a:noFill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171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8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de-DE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de-DE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8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de-DE" sz="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de-DE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de-DE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8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26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8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gewünschtes Produkt nicht erhalten: Lagerkosten (s. u.)</a:t>
                      </a:r>
                      <a:endParaRPr lang="de-DE" sz="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76711" marR="76711" marT="38356" marB="38356" anchor="ctr">
                    <a:lnL>
                      <a:noFill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171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80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80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80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80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80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80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80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8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90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8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Gesamtpunkte: </a:t>
                      </a:r>
                      <a:endParaRPr lang="de-DE" sz="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76711" marR="76711" marT="38356" marB="38356" anchor="ctr">
                    <a:lnL>
                      <a:noFill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171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80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9A9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8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9A9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80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9A9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80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9A9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8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9A9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8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9A9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80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9A9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80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711" marR="76711" marT="38356" marB="38356" anchor="ctr">
                    <a:lnL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D17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9A9A"/>
                    </a:solidFill>
                  </a:tcPr>
                </a:tc>
              </a:tr>
            </a:tbl>
          </a:graphicData>
        </a:graphic>
      </p:graphicFrame>
      <p:grpSp>
        <p:nvGrpSpPr>
          <p:cNvPr id="30" name="Gruppieren 29"/>
          <p:cNvGrpSpPr/>
          <p:nvPr/>
        </p:nvGrpSpPr>
        <p:grpSpPr>
          <a:xfrm>
            <a:off x="2848860" y="4935669"/>
            <a:ext cx="4475845" cy="1221047"/>
            <a:chOff x="895350" y="9525"/>
            <a:chExt cx="4497264" cy="1221047"/>
          </a:xfrm>
        </p:grpSpPr>
        <p:cxnSp>
          <p:nvCxnSpPr>
            <p:cNvPr id="32" name="Gewinkelte Verbindung 31"/>
            <p:cNvCxnSpPr/>
            <p:nvPr/>
          </p:nvCxnSpPr>
          <p:spPr>
            <a:xfrm flipV="1">
              <a:off x="895350" y="9525"/>
              <a:ext cx="381000" cy="1190625"/>
            </a:xfrm>
            <a:prstGeom prst="bentConnector3">
              <a:avLst/>
            </a:prstGeom>
            <a:ln w="19050">
              <a:solidFill>
                <a:srgbClr val="CD171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Gewinkelte Verbindung 32"/>
            <p:cNvCxnSpPr/>
            <p:nvPr/>
          </p:nvCxnSpPr>
          <p:spPr>
            <a:xfrm flipV="1">
              <a:off x="1730472" y="28574"/>
              <a:ext cx="381000" cy="1190625"/>
            </a:xfrm>
            <a:prstGeom prst="bentConnector3">
              <a:avLst/>
            </a:prstGeom>
            <a:ln w="19050">
              <a:solidFill>
                <a:srgbClr val="CD171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Gewinkelte Verbindung 33"/>
            <p:cNvCxnSpPr/>
            <p:nvPr/>
          </p:nvCxnSpPr>
          <p:spPr>
            <a:xfrm flipV="1">
              <a:off x="2547027" y="28574"/>
              <a:ext cx="381000" cy="1190625"/>
            </a:xfrm>
            <a:prstGeom prst="bentConnector3">
              <a:avLst/>
            </a:prstGeom>
            <a:ln w="19050">
              <a:solidFill>
                <a:srgbClr val="CD171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winkelte Verbindung 34"/>
            <p:cNvCxnSpPr/>
            <p:nvPr/>
          </p:nvCxnSpPr>
          <p:spPr>
            <a:xfrm flipV="1">
              <a:off x="3363581" y="28574"/>
              <a:ext cx="381000" cy="1190625"/>
            </a:xfrm>
            <a:prstGeom prst="bentConnector3">
              <a:avLst/>
            </a:prstGeom>
            <a:ln w="19050">
              <a:solidFill>
                <a:srgbClr val="CD171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winkelte Verbindung 35"/>
            <p:cNvCxnSpPr/>
            <p:nvPr/>
          </p:nvCxnSpPr>
          <p:spPr>
            <a:xfrm flipV="1">
              <a:off x="4187598" y="28574"/>
              <a:ext cx="381000" cy="1190625"/>
            </a:xfrm>
            <a:prstGeom prst="bentConnector3">
              <a:avLst/>
            </a:prstGeom>
            <a:ln w="19050">
              <a:solidFill>
                <a:srgbClr val="CD171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Gewinkelte Verbindung 36"/>
            <p:cNvCxnSpPr/>
            <p:nvPr/>
          </p:nvCxnSpPr>
          <p:spPr>
            <a:xfrm flipV="1">
              <a:off x="5011614" y="39947"/>
              <a:ext cx="381000" cy="1190625"/>
            </a:xfrm>
            <a:prstGeom prst="bentConnector3">
              <a:avLst/>
            </a:prstGeom>
            <a:ln w="19050">
              <a:solidFill>
                <a:srgbClr val="CD171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8" name="Gewinkelte Verbindung 37"/>
          <p:cNvCxnSpPr/>
          <p:nvPr/>
        </p:nvCxnSpPr>
        <p:spPr>
          <a:xfrm flipV="1">
            <a:off x="7758186" y="4966090"/>
            <a:ext cx="379185" cy="1190625"/>
          </a:xfrm>
          <a:prstGeom prst="bentConnector3">
            <a:avLst/>
          </a:prstGeom>
          <a:ln w="19050">
            <a:solidFill>
              <a:srgbClr val="CD171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1833" y="27508"/>
            <a:ext cx="9359900" cy="707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Textfeld 3"/>
          <p:cNvSpPr txBox="1">
            <a:spLocks noChangeArrowheads="1"/>
          </p:cNvSpPr>
          <p:nvPr/>
        </p:nvSpPr>
        <p:spPr bwMode="auto">
          <a:xfrm>
            <a:off x="2483768" y="1773238"/>
            <a:ext cx="673258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altLang="de-DE" sz="3600" b="1" dirty="0" err="1">
                <a:solidFill>
                  <a:schemeClr val="bg1"/>
                </a:solidFill>
                <a:latin typeface="Myriad Pro Cond"/>
                <a:ea typeface="Myriad Pro Cond"/>
                <a:cs typeface="Myriad Pro Cond"/>
              </a:rPr>
              <a:t>And</a:t>
            </a:r>
            <a:r>
              <a:rPr lang="de-DE" altLang="de-DE" sz="3600" b="1" dirty="0">
                <a:solidFill>
                  <a:schemeClr val="bg1"/>
                </a:solidFill>
                <a:latin typeface="Myriad Pro Cond"/>
                <a:ea typeface="Myriad Pro Cond"/>
                <a:cs typeface="Myriad Pro Cond"/>
              </a:rPr>
              <a:t> </a:t>
            </a:r>
            <a:r>
              <a:rPr lang="de-DE" altLang="de-DE" sz="3600" b="1" dirty="0" err="1">
                <a:solidFill>
                  <a:schemeClr val="bg1"/>
                </a:solidFill>
                <a:latin typeface="Myriad Pro Cond"/>
                <a:ea typeface="Myriad Pro Cond"/>
                <a:cs typeface="Myriad Pro Cond"/>
              </a:rPr>
              <a:t>the</a:t>
            </a:r>
            <a:r>
              <a:rPr lang="de-DE" altLang="de-DE" sz="3600" b="1" dirty="0">
                <a:solidFill>
                  <a:schemeClr val="bg1"/>
                </a:solidFill>
                <a:latin typeface="Myriad Pro Cond"/>
                <a:ea typeface="Myriad Pro Cond"/>
                <a:cs typeface="Myriad Pro Cond"/>
              </a:rPr>
              <a:t> </a:t>
            </a:r>
            <a:r>
              <a:rPr lang="de-DE" altLang="de-DE" sz="3600" b="1" dirty="0" err="1">
                <a:solidFill>
                  <a:schemeClr val="bg1"/>
                </a:solidFill>
                <a:latin typeface="Myriad Pro Cond"/>
                <a:ea typeface="Myriad Pro Cond"/>
                <a:cs typeface="Myriad Pro Cond"/>
              </a:rPr>
              <a:t>winners</a:t>
            </a:r>
            <a:r>
              <a:rPr lang="de-DE" altLang="de-DE" sz="3600" b="1" dirty="0">
                <a:solidFill>
                  <a:schemeClr val="bg1"/>
                </a:solidFill>
                <a:latin typeface="Myriad Pro Cond"/>
                <a:ea typeface="Myriad Pro Cond"/>
                <a:cs typeface="Myriad Pro Cond"/>
              </a:rPr>
              <a:t> </a:t>
            </a:r>
            <a:r>
              <a:rPr lang="de-DE" altLang="de-DE" sz="3600" b="1" dirty="0" err="1">
                <a:solidFill>
                  <a:schemeClr val="bg1"/>
                </a:solidFill>
                <a:latin typeface="Myriad Pro Cond"/>
                <a:ea typeface="Myriad Pro Cond"/>
                <a:cs typeface="Myriad Pro Cond"/>
              </a:rPr>
              <a:t>are</a:t>
            </a:r>
            <a:r>
              <a:rPr lang="de-DE" altLang="de-DE" sz="3600" b="1" dirty="0">
                <a:solidFill>
                  <a:schemeClr val="bg1"/>
                </a:solidFill>
                <a:latin typeface="Myriad Pro Cond"/>
                <a:ea typeface="Myriad Pro Cond"/>
                <a:cs typeface="Myriad Pro Cond"/>
              </a:rPr>
              <a:t>…</a:t>
            </a:r>
          </a:p>
        </p:txBody>
      </p:sp>
      <p:sp>
        <p:nvSpPr>
          <p:cNvPr id="12292" name="Textfeld 4"/>
          <p:cNvSpPr txBox="1">
            <a:spLocks noChangeArrowheads="1"/>
          </p:cNvSpPr>
          <p:nvPr/>
        </p:nvSpPr>
        <p:spPr bwMode="auto">
          <a:xfrm>
            <a:off x="1259632" y="3043283"/>
            <a:ext cx="65532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 eaLnBrk="1" hangingPunct="1">
              <a:buFont typeface="Arial" panose="020B0604020202020204" pitchFamily="34" charset="0"/>
              <a:buChar char="•"/>
            </a:pPr>
            <a:r>
              <a:rPr lang="de-DE" altLang="de-DE" sz="2400" dirty="0" err="1" smtClean="0">
                <a:solidFill>
                  <a:schemeClr val="bg1"/>
                </a:solidFill>
                <a:ea typeface="Myriad Bold"/>
              </a:rPr>
              <a:t>Spieltyp</a:t>
            </a:r>
            <a:r>
              <a:rPr lang="de-DE" altLang="de-DE" sz="2400" dirty="0" smtClean="0">
                <a:solidFill>
                  <a:schemeClr val="bg1"/>
                </a:solidFill>
                <a:ea typeface="Myriad Bold"/>
              </a:rPr>
              <a:t> 1:</a:t>
            </a:r>
          </a:p>
          <a:p>
            <a:pPr eaLnBrk="1" hangingPunct="1"/>
            <a:r>
              <a:rPr lang="de-DE" altLang="de-DE" sz="2400" dirty="0" smtClean="0">
                <a:solidFill>
                  <a:schemeClr val="bg1"/>
                </a:solidFill>
                <a:ea typeface="Myriad Bold"/>
              </a:rPr>
              <a:t> </a:t>
            </a:r>
          </a:p>
          <a:p>
            <a:pPr marL="685800" indent="-685800" eaLnBrk="1" hangingPunct="1">
              <a:buFont typeface="Arial" panose="020B0604020202020204" pitchFamily="34" charset="0"/>
              <a:buChar char="•"/>
            </a:pPr>
            <a:r>
              <a:rPr lang="de-DE" altLang="de-DE" sz="2400" dirty="0" err="1" smtClean="0">
                <a:solidFill>
                  <a:schemeClr val="bg1"/>
                </a:solidFill>
                <a:ea typeface="Myriad Bold"/>
              </a:rPr>
              <a:t>Spieltyp</a:t>
            </a:r>
            <a:r>
              <a:rPr lang="de-DE" altLang="de-DE" sz="2400" dirty="0" smtClean="0">
                <a:solidFill>
                  <a:schemeClr val="bg1"/>
                </a:solidFill>
                <a:ea typeface="Myriad Bold"/>
              </a:rPr>
              <a:t> 2:</a:t>
            </a:r>
          </a:p>
          <a:p>
            <a:pPr eaLnBrk="1" hangingPunct="1"/>
            <a:r>
              <a:rPr lang="de-DE" altLang="de-DE" sz="2400" dirty="0" smtClean="0">
                <a:solidFill>
                  <a:schemeClr val="bg1"/>
                </a:solidFill>
                <a:ea typeface="Myriad Bold"/>
              </a:rPr>
              <a:t> </a:t>
            </a:r>
          </a:p>
          <a:p>
            <a:pPr marL="685800" indent="-685800" eaLnBrk="1" hangingPunct="1">
              <a:buFont typeface="Arial" panose="020B0604020202020204" pitchFamily="34" charset="0"/>
              <a:buChar char="•"/>
            </a:pPr>
            <a:r>
              <a:rPr lang="de-DE" altLang="de-DE" sz="2400" dirty="0" err="1" smtClean="0">
                <a:solidFill>
                  <a:schemeClr val="bg1"/>
                </a:solidFill>
                <a:ea typeface="Myriad Bold"/>
              </a:rPr>
              <a:t>Spieltyp</a:t>
            </a:r>
            <a:r>
              <a:rPr lang="de-DE" altLang="de-DE" sz="2400" dirty="0" smtClean="0">
                <a:solidFill>
                  <a:schemeClr val="bg1"/>
                </a:solidFill>
                <a:ea typeface="Myriad Bold"/>
              </a:rPr>
              <a:t> 3: </a:t>
            </a:r>
            <a:endParaRPr lang="de-DE" altLang="de-DE" sz="2400" dirty="0">
              <a:solidFill>
                <a:schemeClr val="bg1"/>
              </a:solidFill>
              <a:ea typeface="Myriad Bold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4A97C-D38B-4E87-AD4F-E8369B543530}" type="slidenum">
              <a:rPr lang="de-DE" altLang="de-DE" smtClean="0"/>
              <a:pPr/>
              <a:t>9</a:t>
            </a:fld>
            <a:endParaRPr lang="de-DE" alt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75000"/>
          </a:schemeClr>
        </a:solidFill>
        <a:ln>
          <a:noFill/>
        </a:ln>
      </a:spPr>
      <a:bodyPr rtlCol="0" anchor="ctr"/>
      <a:lstStyle>
        <a:defPPr algn="ctr">
          <a:defRPr dirty="0">
            <a:solidFill>
              <a:schemeClr val="bg1">
                <a:lumMod val="85000"/>
              </a:schemeClr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769</Words>
  <Application>Microsoft Office PowerPoint</Application>
  <PresentationFormat>Bildschirmpräsentation (4:3)</PresentationFormat>
  <Paragraphs>145</Paragraphs>
  <Slides>16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2" baseType="lpstr">
      <vt:lpstr>Arial</vt:lpstr>
      <vt:lpstr>Calibri</vt:lpstr>
      <vt:lpstr>Myriad Bold</vt:lpstr>
      <vt:lpstr>Myriad Pro Cond</vt:lpstr>
      <vt:lpstr>Wingdings</vt:lpstr>
      <vt:lpstr>Larissa-Design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..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..</dc:creator>
  <cp:lastModifiedBy>Gläser Sarah (ALWIS)</cp:lastModifiedBy>
  <cp:revision>524</cp:revision>
  <cp:lastPrinted>2018-12-20T10:39:28Z</cp:lastPrinted>
  <dcterms:created xsi:type="dcterms:W3CDTF">2013-09-03T08:59:52Z</dcterms:created>
  <dcterms:modified xsi:type="dcterms:W3CDTF">2019-01-09T09:44:20Z</dcterms:modified>
</cp:coreProperties>
</file>